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66" r:id="rId3"/>
    <p:sldId id="280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70" r:id="rId12"/>
    <p:sldId id="271" r:id="rId13"/>
    <p:sldId id="272" r:id="rId14"/>
    <p:sldId id="269" r:id="rId15"/>
    <p:sldId id="274" r:id="rId16"/>
    <p:sldId id="278" r:id="rId17"/>
    <p:sldId id="276" r:id="rId18"/>
    <p:sldId id="279" r:id="rId19"/>
    <p:sldId id="273" r:id="rId20"/>
    <p:sldId id="277" r:id="rId21"/>
    <p:sldId id="281" r:id="rId22"/>
    <p:sldId id="282" r:id="rId23"/>
    <p:sldId id="283" r:id="rId24"/>
    <p:sldId id="284" r:id="rId2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6DBFBF-19A4-E95D-004C-FF5334AC4614}" v="39" dt="2024-02-05T15:52:47.358"/>
    <p1510:client id="{24308CA5-3F15-03A8-5056-D18D08EF4B22}" v="24" dt="2024-02-05T16:48:08.855"/>
    <p1510:client id="{4A4A5FAB-523F-E73D-9DF2-64598EBBFC1A}" v="6" dt="2024-02-05T19:20:04.230"/>
    <p1510:client id="{5B523D3B-B8EF-ECAA-A538-C6B90B8DF334}" v="95" dt="2024-02-05T17:33:15.704"/>
    <p1510:client id="{96DDE731-4403-D15D-F7C9-2BD7898D1EAB}" v="127" dt="2024-02-05T16:44:17.463"/>
    <p1510:client id="{AED4FDAC-65B8-C760-A32D-0B29B2E8A9D5}" v="1366" dt="2024-02-05T21:11:51.971"/>
    <p1510:client id="{DA461505-EB15-BB96-9693-9E57C0308742}" v="79" dt="2024-02-05T16:12:03.8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slide" Target="slides/slide12.xml" Id="rId13" /><Relationship Type="http://schemas.openxmlformats.org/officeDocument/2006/relationships/slide" Target="slides/slide17.xml" Id="rId18" /><Relationship Type="http://schemas.openxmlformats.org/officeDocument/2006/relationships/notesMaster" Target="notesMasters/notesMaster1.xml" Id="rId26" /><Relationship Type="http://schemas.openxmlformats.org/officeDocument/2006/relationships/slide" Target="slides/slide2.xml" Id="rId3" /><Relationship Type="http://schemas.openxmlformats.org/officeDocument/2006/relationships/slide" Target="slides/slide20.xml" Id="rId21" /><Relationship Type="http://schemas.openxmlformats.org/officeDocument/2006/relationships/slide" Target="slides/slide6.xml" Id="rId7" /><Relationship Type="http://schemas.openxmlformats.org/officeDocument/2006/relationships/slide" Target="slides/slide11.xml" Id="rId12" /><Relationship Type="http://schemas.openxmlformats.org/officeDocument/2006/relationships/slide" Target="slides/slide16.xml" Id="rId17" /><Relationship Type="http://schemas.openxmlformats.org/officeDocument/2006/relationships/slide" Target="slides/slide24.xml" Id="rId25" /><Relationship Type="http://schemas.openxmlformats.org/officeDocument/2006/relationships/slide" Target="slides/slide1.xml" Id="rId2" /><Relationship Type="http://schemas.openxmlformats.org/officeDocument/2006/relationships/slide" Target="slides/slide15.xml" Id="rId16" /><Relationship Type="http://schemas.openxmlformats.org/officeDocument/2006/relationships/slide" Target="slides/slide19.xml" Id="rId20" /><Relationship Type="http://schemas.openxmlformats.org/officeDocument/2006/relationships/theme" Target="theme/theme1.xml" Id="rId29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slide" Target="slides/slide10.xml" Id="rId11" /><Relationship Type="http://schemas.openxmlformats.org/officeDocument/2006/relationships/slide" Target="slides/slide23.xml" Id="rId24" /><Relationship Type="http://schemas.microsoft.com/office/2015/10/relationships/revisionInfo" Target="revisionInfo.xml" Id="rId32" /><Relationship Type="http://schemas.openxmlformats.org/officeDocument/2006/relationships/slide" Target="slides/slide4.xml" Id="rId5" /><Relationship Type="http://schemas.openxmlformats.org/officeDocument/2006/relationships/slide" Target="slides/slide14.xml" Id="rId15" /><Relationship Type="http://schemas.openxmlformats.org/officeDocument/2006/relationships/slide" Target="slides/slide22.xml" Id="rId23" /><Relationship Type="http://schemas.openxmlformats.org/officeDocument/2006/relationships/viewProps" Target="viewProps.xml" Id="rId28" /><Relationship Type="http://schemas.openxmlformats.org/officeDocument/2006/relationships/slide" Target="slides/slide9.xml" Id="rId10" /><Relationship Type="http://schemas.openxmlformats.org/officeDocument/2006/relationships/slide" Target="slides/slide18.xml" Id="rId19" /><Relationship Type="http://schemas.openxmlformats.org/officeDocument/2006/relationships/slide" Target="slides/slide3.xml" Id="rId4" /><Relationship Type="http://schemas.openxmlformats.org/officeDocument/2006/relationships/slide" Target="slides/slide8.xml" Id="rId9" /><Relationship Type="http://schemas.openxmlformats.org/officeDocument/2006/relationships/slide" Target="slides/slide13.xml" Id="rId14" /><Relationship Type="http://schemas.openxmlformats.org/officeDocument/2006/relationships/slide" Target="slides/slide21.xml" Id="rId22" /><Relationship Type="http://schemas.openxmlformats.org/officeDocument/2006/relationships/presProps" Target="presProps.xml" Id="rId27" /><Relationship Type="http://schemas.openxmlformats.org/officeDocument/2006/relationships/tableStyles" Target="tableStyles.xml" Id="rId30" 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C30781-1166-481B-8F7E-626A88F3951D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6DFB5B7-79D7-4A57-BA0F-E42671583470}">
      <dgm:prSet phldr="0" custT="1"/>
      <dgm:spPr/>
      <dgm:t>
        <a:bodyPr/>
        <a:lstStyle/>
        <a:p>
          <a:pPr>
            <a:lnSpc>
              <a:spcPct val="100000"/>
            </a:lnSpc>
          </a:pPr>
          <a:r>
            <a:rPr lang="es-ES" sz="1600">
              <a:solidFill>
                <a:srgbClr val="000000"/>
              </a:solidFill>
              <a:latin typeface="Calibri"/>
              <a:cs typeface="Calibri"/>
            </a:rPr>
            <a:t>Orden en el registro de compra y venta de insumos y </a:t>
          </a:r>
          <a:r>
            <a:rPr lang="es-ES" sz="1600">
              <a:latin typeface="Times New Roman"/>
              <a:cs typeface="Times New Roman"/>
            </a:rPr>
            <a:t>prendas.</a:t>
          </a:r>
        </a:p>
      </dgm:t>
    </dgm:pt>
    <dgm:pt modelId="{5323530A-54C6-4AA8-BC28-EC89383577B6}" type="parTrans" cxnId="{DBE9D8CB-E63B-4DB6-B4E3-F9DBED26DC9B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8278605-C9B0-4999-8F9A-B9545AA7AD2B}" type="sibTrans" cxnId="{DBE9D8CB-E63B-4DB6-B4E3-F9DBED26DC9B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6CC4B7D-AEA4-49EB-8DC9-8708AD6E8419}">
      <dgm:prSet phldr="0" custT="1"/>
      <dgm:spPr/>
      <dgm:t>
        <a:bodyPr/>
        <a:lstStyle/>
        <a:p>
          <a:pPr rtl="0">
            <a:lnSpc>
              <a:spcPct val="100000"/>
            </a:lnSpc>
          </a:pPr>
          <a:r>
            <a:rPr lang="es-ES" sz="1600">
              <a:solidFill>
                <a:srgbClr val="000000"/>
              </a:solidFill>
              <a:latin typeface="Calibri"/>
              <a:cs typeface="Calibri"/>
            </a:rPr>
            <a:t>Creación de un inventario eficiente para la empresa.</a:t>
          </a:r>
        </a:p>
      </dgm:t>
    </dgm:pt>
    <dgm:pt modelId="{FCFD790E-838D-48A9-A08F-D49C60AA9A83}" type="parTrans" cxnId="{E1917B1F-4EF9-4CCC-B9BA-0799118778C9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FD4E2C3-E607-4DF2-9C34-9CAA3DC99366}" type="sibTrans" cxnId="{E1917B1F-4EF9-4CCC-B9BA-0799118778C9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CD638DB-27E6-425C-BB38-8F4DA115850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1600">
              <a:latin typeface="Times New Roman"/>
              <a:cs typeface="Times New Roman"/>
            </a:rPr>
            <a:t>Claridad en cuanto a pérdidas y ganancias.</a:t>
          </a:r>
        </a:p>
      </dgm:t>
    </dgm:pt>
    <dgm:pt modelId="{127EB933-9662-4F57-A368-17E7B9737531}" type="parTrans" cxnId="{591329EE-86ED-4D79-A0D4-7AE0CC483CA7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52DF36F-C6F8-4017-A464-6EBDA665C59C}" type="sibTrans" cxnId="{591329EE-86ED-4D79-A0D4-7AE0CC483CA7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674775D-C8DD-440D-A0BD-EB5C403FE038}" type="pres">
      <dgm:prSet presAssocID="{8FC30781-1166-481B-8F7E-626A88F3951D}" presName="root" presStyleCnt="0">
        <dgm:presLayoutVars>
          <dgm:dir/>
          <dgm:resizeHandles val="exact"/>
        </dgm:presLayoutVars>
      </dgm:prSet>
      <dgm:spPr/>
    </dgm:pt>
    <dgm:pt modelId="{975A1845-593C-4B05-889D-7C6971604B70}" type="pres">
      <dgm:prSet presAssocID="{86DFB5B7-79D7-4A57-BA0F-E42671583470}" presName="compNode" presStyleCnt="0"/>
      <dgm:spPr/>
    </dgm:pt>
    <dgm:pt modelId="{047B28D1-1D1A-416F-95A9-E2C1B9DEF901}" type="pres">
      <dgm:prSet presAssocID="{86DFB5B7-79D7-4A57-BA0F-E4267158347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ólar"/>
        </a:ext>
      </dgm:extLst>
    </dgm:pt>
    <dgm:pt modelId="{F7DF0CA9-FAAA-42FC-BF7E-0E26A932C25E}" type="pres">
      <dgm:prSet presAssocID="{86DFB5B7-79D7-4A57-BA0F-E42671583470}" presName="spaceRect" presStyleCnt="0"/>
      <dgm:spPr/>
    </dgm:pt>
    <dgm:pt modelId="{30E9D7EE-BE6B-40C2-88C1-0C94C9CDCB36}" type="pres">
      <dgm:prSet presAssocID="{86DFB5B7-79D7-4A57-BA0F-E42671583470}" presName="textRect" presStyleLbl="revTx" presStyleIdx="0" presStyleCnt="3">
        <dgm:presLayoutVars>
          <dgm:chMax val="1"/>
          <dgm:chPref val="1"/>
        </dgm:presLayoutVars>
      </dgm:prSet>
      <dgm:spPr/>
    </dgm:pt>
    <dgm:pt modelId="{B8C18C86-CC0B-4751-8631-66853957E65A}" type="pres">
      <dgm:prSet presAssocID="{F8278605-C9B0-4999-8F9A-B9545AA7AD2B}" presName="sibTrans" presStyleCnt="0"/>
      <dgm:spPr/>
    </dgm:pt>
    <dgm:pt modelId="{93616347-FE6F-4EC6-A013-141DCBDBA497}" type="pres">
      <dgm:prSet presAssocID="{F6CC4B7D-AEA4-49EB-8DC9-8708AD6E8419}" presName="compNode" presStyleCnt="0"/>
      <dgm:spPr/>
    </dgm:pt>
    <dgm:pt modelId="{861AE049-C2BA-43E9-906E-0ED21D1B95A9}" type="pres">
      <dgm:prSet presAssocID="{F6CC4B7D-AEA4-49EB-8DC9-8708AD6E841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lculadora"/>
        </a:ext>
      </dgm:extLst>
    </dgm:pt>
    <dgm:pt modelId="{93246FDB-47EE-4EEE-9223-3A9D25B882CE}" type="pres">
      <dgm:prSet presAssocID="{F6CC4B7D-AEA4-49EB-8DC9-8708AD6E8419}" presName="spaceRect" presStyleCnt="0"/>
      <dgm:spPr/>
    </dgm:pt>
    <dgm:pt modelId="{9C839F80-7C69-45F7-B74C-5ABCCEA6A37F}" type="pres">
      <dgm:prSet presAssocID="{F6CC4B7D-AEA4-49EB-8DC9-8708AD6E8419}" presName="textRect" presStyleLbl="revTx" presStyleIdx="1" presStyleCnt="3">
        <dgm:presLayoutVars>
          <dgm:chMax val="1"/>
          <dgm:chPref val="1"/>
        </dgm:presLayoutVars>
      </dgm:prSet>
      <dgm:spPr/>
    </dgm:pt>
    <dgm:pt modelId="{94B0C266-31F7-4B63-B339-DCBCF651CDDF}" type="pres">
      <dgm:prSet presAssocID="{8FD4E2C3-E607-4DF2-9C34-9CAA3DC99366}" presName="sibTrans" presStyleCnt="0"/>
      <dgm:spPr/>
    </dgm:pt>
    <dgm:pt modelId="{A4CEF3EE-70C6-4022-B98E-8313FCD9F517}" type="pres">
      <dgm:prSet presAssocID="{0CD638DB-27E6-425C-BB38-8F4DA1158502}" presName="compNode" presStyleCnt="0"/>
      <dgm:spPr/>
    </dgm:pt>
    <dgm:pt modelId="{95BE293E-306E-42D3-9CCC-D2CC104A6856}" type="pres">
      <dgm:prSet presAssocID="{0CD638DB-27E6-425C-BB38-8F4DA115850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ca de verificación"/>
        </a:ext>
      </dgm:extLst>
    </dgm:pt>
    <dgm:pt modelId="{540DB677-1F34-467E-ADF5-86C4A314C280}" type="pres">
      <dgm:prSet presAssocID="{0CD638DB-27E6-425C-BB38-8F4DA1158502}" presName="spaceRect" presStyleCnt="0"/>
      <dgm:spPr/>
    </dgm:pt>
    <dgm:pt modelId="{EF27233F-C632-4AD6-A7F0-818DB50B489C}" type="pres">
      <dgm:prSet presAssocID="{0CD638DB-27E6-425C-BB38-8F4DA115850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1917B1F-4EF9-4CCC-B9BA-0799118778C9}" srcId="{8FC30781-1166-481B-8F7E-626A88F3951D}" destId="{F6CC4B7D-AEA4-49EB-8DC9-8708AD6E8419}" srcOrd="1" destOrd="0" parTransId="{FCFD790E-838D-48A9-A08F-D49C60AA9A83}" sibTransId="{8FD4E2C3-E607-4DF2-9C34-9CAA3DC99366}"/>
    <dgm:cxn modelId="{3D6BFF36-0C65-4BFF-A020-C4A0E4282A89}" type="presOf" srcId="{F6CC4B7D-AEA4-49EB-8DC9-8708AD6E8419}" destId="{9C839F80-7C69-45F7-B74C-5ABCCEA6A37F}" srcOrd="0" destOrd="0" presId="urn:microsoft.com/office/officeart/2018/2/layout/IconLabelList"/>
    <dgm:cxn modelId="{11997268-1E9A-4280-AA00-507B80D3B583}" type="presOf" srcId="{86DFB5B7-79D7-4A57-BA0F-E42671583470}" destId="{30E9D7EE-BE6B-40C2-88C1-0C94C9CDCB36}" srcOrd="0" destOrd="0" presId="urn:microsoft.com/office/officeart/2018/2/layout/IconLabelList"/>
    <dgm:cxn modelId="{D5F05172-A019-43FC-834B-924FE13BFF81}" type="presOf" srcId="{8FC30781-1166-481B-8F7E-626A88F3951D}" destId="{6674775D-C8DD-440D-A0BD-EB5C403FE038}" srcOrd="0" destOrd="0" presId="urn:microsoft.com/office/officeart/2018/2/layout/IconLabelList"/>
    <dgm:cxn modelId="{C0ACC886-470F-4585-BC7E-062EEB01907B}" type="presOf" srcId="{0CD638DB-27E6-425C-BB38-8F4DA1158502}" destId="{EF27233F-C632-4AD6-A7F0-818DB50B489C}" srcOrd="0" destOrd="0" presId="urn:microsoft.com/office/officeart/2018/2/layout/IconLabelList"/>
    <dgm:cxn modelId="{DBE9D8CB-E63B-4DB6-B4E3-F9DBED26DC9B}" srcId="{8FC30781-1166-481B-8F7E-626A88F3951D}" destId="{86DFB5B7-79D7-4A57-BA0F-E42671583470}" srcOrd="0" destOrd="0" parTransId="{5323530A-54C6-4AA8-BC28-EC89383577B6}" sibTransId="{F8278605-C9B0-4999-8F9A-B9545AA7AD2B}"/>
    <dgm:cxn modelId="{591329EE-86ED-4D79-A0D4-7AE0CC483CA7}" srcId="{8FC30781-1166-481B-8F7E-626A88F3951D}" destId="{0CD638DB-27E6-425C-BB38-8F4DA1158502}" srcOrd="2" destOrd="0" parTransId="{127EB933-9662-4F57-A368-17E7B9737531}" sibTransId="{152DF36F-C6F8-4017-A464-6EBDA665C59C}"/>
    <dgm:cxn modelId="{733C0BFF-EF87-4D9F-ACDF-32030F1ACD90}" type="presParOf" srcId="{6674775D-C8DD-440D-A0BD-EB5C403FE038}" destId="{975A1845-593C-4B05-889D-7C6971604B70}" srcOrd="0" destOrd="0" presId="urn:microsoft.com/office/officeart/2018/2/layout/IconLabelList"/>
    <dgm:cxn modelId="{76504557-AAAB-48F5-87D7-4FB17FA0F6D1}" type="presParOf" srcId="{975A1845-593C-4B05-889D-7C6971604B70}" destId="{047B28D1-1D1A-416F-95A9-E2C1B9DEF901}" srcOrd="0" destOrd="0" presId="urn:microsoft.com/office/officeart/2018/2/layout/IconLabelList"/>
    <dgm:cxn modelId="{98097B42-7679-4EA3-B4C1-B05ABF141E85}" type="presParOf" srcId="{975A1845-593C-4B05-889D-7C6971604B70}" destId="{F7DF0CA9-FAAA-42FC-BF7E-0E26A932C25E}" srcOrd="1" destOrd="0" presId="urn:microsoft.com/office/officeart/2018/2/layout/IconLabelList"/>
    <dgm:cxn modelId="{F5B0673E-5F93-4EAD-9335-4B90BB03C5F6}" type="presParOf" srcId="{975A1845-593C-4B05-889D-7C6971604B70}" destId="{30E9D7EE-BE6B-40C2-88C1-0C94C9CDCB36}" srcOrd="2" destOrd="0" presId="urn:microsoft.com/office/officeart/2018/2/layout/IconLabelList"/>
    <dgm:cxn modelId="{194931AD-6735-428B-BE76-8F49FC1DD7DC}" type="presParOf" srcId="{6674775D-C8DD-440D-A0BD-EB5C403FE038}" destId="{B8C18C86-CC0B-4751-8631-66853957E65A}" srcOrd="1" destOrd="0" presId="urn:microsoft.com/office/officeart/2018/2/layout/IconLabelList"/>
    <dgm:cxn modelId="{41AAFA98-63D4-4266-A8A7-41B42142E42B}" type="presParOf" srcId="{6674775D-C8DD-440D-A0BD-EB5C403FE038}" destId="{93616347-FE6F-4EC6-A013-141DCBDBA497}" srcOrd="2" destOrd="0" presId="urn:microsoft.com/office/officeart/2018/2/layout/IconLabelList"/>
    <dgm:cxn modelId="{8CE93394-BE59-4540-985F-12DB17A9ECB6}" type="presParOf" srcId="{93616347-FE6F-4EC6-A013-141DCBDBA497}" destId="{861AE049-C2BA-43E9-906E-0ED21D1B95A9}" srcOrd="0" destOrd="0" presId="urn:microsoft.com/office/officeart/2018/2/layout/IconLabelList"/>
    <dgm:cxn modelId="{B927019E-B373-417A-9C16-4FE2A8DBC5A7}" type="presParOf" srcId="{93616347-FE6F-4EC6-A013-141DCBDBA497}" destId="{93246FDB-47EE-4EEE-9223-3A9D25B882CE}" srcOrd="1" destOrd="0" presId="urn:microsoft.com/office/officeart/2018/2/layout/IconLabelList"/>
    <dgm:cxn modelId="{61159E78-0DD9-4A9E-8CD6-F8BD0F598E40}" type="presParOf" srcId="{93616347-FE6F-4EC6-A013-141DCBDBA497}" destId="{9C839F80-7C69-45F7-B74C-5ABCCEA6A37F}" srcOrd="2" destOrd="0" presId="urn:microsoft.com/office/officeart/2018/2/layout/IconLabelList"/>
    <dgm:cxn modelId="{BA613DAB-A248-4239-96D8-5A125C17A811}" type="presParOf" srcId="{6674775D-C8DD-440D-A0BD-EB5C403FE038}" destId="{94B0C266-31F7-4B63-B339-DCBCF651CDDF}" srcOrd="3" destOrd="0" presId="urn:microsoft.com/office/officeart/2018/2/layout/IconLabelList"/>
    <dgm:cxn modelId="{6672AF33-27E1-44E2-84CB-F595D1D8E1F3}" type="presParOf" srcId="{6674775D-C8DD-440D-A0BD-EB5C403FE038}" destId="{A4CEF3EE-70C6-4022-B98E-8313FCD9F517}" srcOrd="4" destOrd="0" presId="urn:microsoft.com/office/officeart/2018/2/layout/IconLabelList"/>
    <dgm:cxn modelId="{4220AC75-AD09-4049-9E45-2B4535FF704D}" type="presParOf" srcId="{A4CEF3EE-70C6-4022-B98E-8313FCD9F517}" destId="{95BE293E-306E-42D3-9CCC-D2CC104A6856}" srcOrd="0" destOrd="0" presId="urn:microsoft.com/office/officeart/2018/2/layout/IconLabelList"/>
    <dgm:cxn modelId="{5FE7A96C-1F2D-4D7C-A10F-076EA74F27FB}" type="presParOf" srcId="{A4CEF3EE-70C6-4022-B98E-8313FCD9F517}" destId="{540DB677-1F34-467E-ADF5-86C4A314C280}" srcOrd="1" destOrd="0" presId="urn:microsoft.com/office/officeart/2018/2/layout/IconLabelList"/>
    <dgm:cxn modelId="{E88DD8BF-9C00-4377-9D9B-9D4BDE7798C5}" type="presParOf" srcId="{A4CEF3EE-70C6-4022-B98E-8313FCD9F517}" destId="{EF27233F-C632-4AD6-A7F0-818DB50B489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2809D59-1E58-4DA2-B8EB-AB8616DCF68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D48ED8A-7F37-4FB4-8105-4A314E0BFC6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1600">
              <a:latin typeface="Times New Roman"/>
              <a:cs typeface="Times New Roman"/>
            </a:rPr>
            <a:t>Esto anteriormente planteado elimina los registros manuales y los cálculos manuales, agilizando los procesos de registro. Además, optimiza el tiempo utilizado.</a:t>
          </a:r>
          <a:endParaRPr lang="en-US" sz="1600">
            <a:latin typeface="Times New Roman"/>
            <a:cs typeface="Times New Roman"/>
          </a:endParaRPr>
        </a:p>
      </dgm:t>
    </dgm:pt>
    <dgm:pt modelId="{C7B7B626-85AA-4CE2-896A-6C3A8B6DD2DD}" type="parTrans" cxnId="{38CC65DF-4C81-44E3-9810-0FB98856C0E2}">
      <dgm:prSet/>
      <dgm:spPr/>
      <dgm:t>
        <a:bodyPr/>
        <a:lstStyle/>
        <a:p>
          <a:endParaRPr lang="en-US"/>
        </a:p>
      </dgm:t>
    </dgm:pt>
    <dgm:pt modelId="{2B928E93-3A17-488C-8807-5BAFE35BE9E7}" type="sibTrans" cxnId="{38CC65DF-4C81-44E3-9810-0FB98856C0E2}">
      <dgm:prSet/>
      <dgm:spPr/>
      <dgm:t>
        <a:bodyPr/>
        <a:lstStyle/>
        <a:p>
          <a:endParaRPr lang="en-US"/>
        </a:p>
      </dgm:t>
    </dgm:pt>
    <dgm:pt modelId="{E005E8CC-2408-4A3C-A1E6-632D1F09E2A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1600">
              <a:latin typeface="Times New Roman"/>
              <a:cs typeface="Times New Roman"/>
            </a:rPr>
            <a:t>Reduce las posibles pérdidas de información que se puedan generar en los procesos llevados manualmente.</a:t>
          </a:r>
        </a:p>
      </dgm:t>
    </dgm:pt>
    <dgm:pt modelId="{EEDB0EBC-32BA-4DE7-9641-543D1AE53AA2}" type="parTrans" cxnId="{CA4F9675-6DB1-4472-871A-91065AB13D0F}">
      <dgm:prSet/>
      <dgm:spPr/>
      <dgm:t>
        <a:bodyPr/>
        <a:lstStyle/>
        <a:p>
          <a:endParaRPr lang="en-US"/>
        </a:p>
      </dgm:t>
    </dgm:pt>
    <dgm:pt modelId="{4FA3A1B7-5060-46EB-A292-57E46217C2C9}" type="sibTrans" cxnId="{CA4F9675-6DB1-4472-871A-91065AB13D0F}">
      <dgm:prSet/>
      <dgm:spPr/>
      <dgm:t>
        <a:bodyPr/>
        <a:lstStyle/>
        <a:p>
          <a:endParaRPr lang="en-US"/>
        </a:p>
      </dgm:t>
    </dgm:pt>
    <dgm:pt modelId="{442B28E8-70C3-4B31-8F42-75B92B9983C7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s-ES">
              <a:solidFill>
                <a:srgbClr val="000000"/>
              </a:solidFill>
              <a:latin typeface="Times New Roman"/>
              <a:cs typeface="Times New Roman"/>
            </a:rPr>
            <a:t>Orden de la materia prima y productos</a:t>
          </a:r>
          <a:endParaRPr lang="es-ES">
            <a:latin typeface="Times New Roman"/>
            <a:cs typeface="Times New Roman"/>
          </a:endParaRPr>
        </a:p>
      </dgm:t>
    </dgm:pt>
    <dgm:pt modelId="{082C68F5-629F-4893-914B-0E56F0DC7C65}" type="parTrans" cxnId="{8CA66446-CEFD-4020-BEF4-F9683DE71190}">
      <dgm:prSet/>
      <dgm:spPr/>
    </dgm:pt>
    <dgm:pt modelId="{99F6D557-57A0-4CC0-9A1A-314AD4997EC0}" type="sibTrans" cxnId="{8CA66446-CEFD-4020-BEF4-F9683DE71190}">
      <dgm:prSet/>
      <dgm:spPr/>
    </dgm:pt>
    <dgm:pt modelId="{FA3C24BD-A727-4B2C-B26E-D8AA42105AE7}" type="pres">
      <dgm:prSet presAssocID="{22809D59-1E58-4DA2-B8EB-AB8616DCF686}" presName="root" presStyleCnt="0">
        <dgm:presLayoutVars>
          <dgm:dir/>
          <dgm:resizeHandles val="exact"/>
        </dgm:presLayoutVars>
      </dgm:prSet>
      <dgm:spPr/>
    </dgm:pt>
    <dgm:pt modelId="{1BB3F74F-B3E8-4CCC-9733-E532BDB55BC0}" type="pres">
      <dgm:prSet presAssocID="{8D48ED8A-7F37-4FB4-8105-4A314E0BFC65}" presName="compNode" presStyleCnt="0"/>
      <dgm:spPr/>
    </dgm:pt>
    <dgm:pt modelId="{B36BCCBD-C5CA-480A-A214-3674C2FC4297}" type="pres">
      <dgm:prSet presAssocID="{8D48ED8A-7F37-4FB4-8105-4A314E0BFC65}" presName="bgRect" presStyleLbl="bgShp" presStyleIdx="0" presStyleCnt="3"/>
      <dgm:spPr/>
    </dgm:pt>
    <dgm:pt modelId="{C749A42D-FAFD-48D9-97A1-6F396927AF7F}" type="pres">
      <dgm:prSet presAssocID="{8D48ED8A-7F37-4FB4-8105-4A314E0BFC6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C3A3F281-4FD7-4D51-AE3B-DF446C58FE5F}" type="pres">
      <dgm:prSet presAssocID="{8D48ED8A-7F37-4FB4-8105-4A314E0BFC65}" presName="spaceRect" presStyleCnt="0"/>
      <dgm:spPr/>
    </dgm:pt>
    <dgm:pt modelId="{16DE42AE-9DBA-40B8-8D98-EBA45BCC4509}" type="pres">
      <dgm:prSet presAssocID="{8D48ED8A-7F37-4FB4-8105-4A314E0BFC65}" presName="parTx" presStyleLbl="revTx" presStyleIdx="0" presStyleCnt="3">
        <dgm:presLayoutVars>
          <dgm:chMax val="0"/>
          <dgm:chPref val="0"/>
        </dgm:presLayoutVars>
      </dgm:prSet>
      <dgm:spPr/>
    </dgm:pt>
    <dgm:pt modelId="{E09D4E15-65BF-4058-8A1E-ADBBA5EA554F}" type="pres">
      <dgm:prSet presAssocID="{2B928E93-3A17-488C-8807-5BAFE35BE9E7}" presName="sibTrans" presStyleCnt="0"/>
      <dgm:spPr/>
    </dgm:pt>
    <dgm:pt modelId="{17C8F7FB-7C27-43B1-836C-67BCF786D28F}" type="pres">
      <dgm:prSet presAssocID="{E005E8CC-2408-4A3C-A1E6-632D1F09E2A7}" presName="compNode" presStyleCnt="0"/>
      <dgm:spPr/>
    </dgm:pt>
    <dgm:pt modelId="{DC9226DD-6954-42D6-B577-F443158CA7B0}" type="pres">
      <dgm:prSet presAssocID="{E005E8CC-2408-4A3C-A1E6-632D1F09E2A7}" presName="bgRect" presStyleLbl="bgShp" presStyleIdx="1" presStyleCnt="3"/>
      <dgm:spPr/>
    </dgm:pt>
    <dgm:pt modelId="{6EE8AE87-1F33-4669-8677-F6A3E8A05E85}" type="pres">
      <dgm:prSet presAssocID="{E005E8CC-2408-4A3C-A1E6-632D1F09E2A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se de datos"/>
        </a:ext>
      </dgm:extLst>
    </dgm:pt>
    <dgm:pt modelId="{5D664A87-07C0-446D-9EB8-2EA63417D0AD}" type="pres">
      <dgm:prSet presAssocID="{E005E8CC-2408-4A3C-A1E6-632D1F09E2A7}" presName="spaceRect" presStyleCnt="0"/>
      <dgm:spPr/>
    </dgm:pt>
    <dgm:pt modelId="{9E3225EE-5449-4910-9868-62759714BD62}" type="pres">
      <dgm:prSet presAssocID="{E005E8CC-2408-4A3C-A1E6-632D1F09E2A7}" presName="parTx" presStyleLbl="revTx" presStyleIdx="1" presStyleCnt="3">
        <dgm:presLayoutVars>
          <dgm:chMax val="0"/>
          <dgm:chPref val="0"/>
        </dgm:presLayoutVars>
      </dgm:prSet>
      <dgm:spPr/>
    </dgm:pt>
    <dgm:pt modelId="{E12A6CA4-99BC-4F54-9743-C980030C4166}" type="pres">
      <dgm:prSet presAssocID="{4FA3A1B7-5060-46EB-A292-57E46217C2C9}" presName="sibTrans" presStyleCnt="0"/>
      <dgm:spPr/>
    </dgm:pt>
    <dgm:pt modelId="{73C25F7B-5434-44A4-B490-F8BAEF36D436}" type="pres">
      <dgm:prSet presAssocID="{442B28E8-70C3-4B31-8F42-75B92B9983C7}" presName="compNode" presStyleCnt="0"/>
      <dgm:spPr/>
    </dgm:pt>
    <dgm:pt modelId="{C1B9ADC4-FA46-41D8-B2F6-CAFC2CA91AF9}" type="pres">
      <dgm:prSet presAssocID="{442B28E8-70C3-4B31-8F42-75B92B9983C7}" presName="bgRect" presStyleLbl="bgShp" presStyleIdx="2" presStyleCnt="3"/>
      <dgm:spPr/>
    </dgm:pt>
    <dgm:pt modelId="{939D40CD-E2C2-4483-988D-00C2D8548DD4}" type="pres">
      <dgm:prSet presAssocID="{442B28E8-70C3-4B31-8F42-75B92B9983C7}" presName="iconRect" presStyleLbl="node1" presStyleIdx="2" presStyleCnt="3"/>
      <dgm:spPr/>
    </dgm:pt>
    <dgm:pt modelId="{FAED7285-5E06-4AA4-847E-698D9E29DC11}" type="pres">
      <dgm:prSet presAssocID="{442B28E8-70C3-4B31-8F42-75B92B9983C7}" presName="spaceRect" presStyleCnt="0"/>
      <dgm:spPr/>
    </dgm:pt>
    <dgm:pt modelId="{D52A7C1E-C531-454E-AD7C-39691B3EF09F}" type="pres">
      <dgm:prSet presAssocID="{442B28E8-70C3-4B31-8F42-75B92B9983C7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E991C01-3205-46D6-8FCD-ED1D341579FB}" type="presOf" srcId="{22809D59-1E58-4DA2-B8EB-AB8616DCF686}" destId="{FA3C24BD-A727-4B2C-B26E-D8AA42105AE7}" srcOrd="0" destOrd="0" presId="urn:microsoft.com/office/officeart/2018/2/layout/IconVerticalSolidList"/>
    <dgm:cxn modelId="{8CA66446-CEFD-4020-BEF4-F9683DE71190}" srcId="{22809D59-1E58-4DA2-B8EB-AB8616DCF686}" destId="{442B28E8-70C3-4B31-8F42-75B92B9983C7}" srcOrd="2" destOrd="0" parTransId="{082C68F5-629F-4893-914B-0E56F0DC7C65}" sibTransId="{99F6D557-57A0-4CC0-9A1A-314AD4997EC0}"/>
    <dgm:cxn modelId="{CD9D2869-A70C-42F8-A96C-5558481E5F0D}" type="presOf" srcId="{E005E8CC-2408-4A3C-A1E6-632D1F09E2A7}" destId="{9E3225EE-5449-4910-9868-62759714BD62}" srcOrd="0" destOrd="0" presId="urn:microsoft.com/office/officeart/2018/2/layout/IconVerticalSolidList"/>
    <dgm:cxn modelId="{CA4F9675-6DB1-4472-871A-91065AB13D0F}" srcId="{22809D59-1E58-4DA2-B8EB-AB8616DCF686}" destId="{E005E8CC-2408-4A3C-A1E6-632D1F09E2A7}" srcOrd="1" destOrd="0" parTransId="{EEDB0EBC-32BA-4DE7-9641-543D1AE53AA2}" sibTransId="{4FA3A1B7-5060-46EB-A292-57E46217C2C9}"/>
    <dgm:cxn modelId="{7A0797B4-082D-4667-BF72-07423FAB2176}" type="presOf" srcId="{8D48ED8A-7F37-4FB4-8105-4A314E0BFC65}" destId="{16DE42AE-9DBA-40B8-8D98-EBA45BCC4509}" srcOrd="0" destOrd="0" presId="urn:microsoft.com/office/officeart/2018/2/layout/IconVerticalSolidList"/>
    <dgm:cxn modelId="{38CC65DF-4C81-44E3-9810-0FB98856C0E2}" srcId="{22809D59-1E58-4DA2-B8EB-AB8616DCF686}" destId="{8D48ED8A-7F37-4FB4-8105-4A314E0BFC65}" srcOrd="0" destOrd="0" parTransId="{C7B7B626-85AA-4CE2-896A-6C3A8B6DD2DD}" sibTransId="{2B928E93-3A17-488C-8807-5BAFE35BE9E7}"/>
    <dgm:cxn modelId="{62DF46F5-01C0-4001-AAAF-79D3DDDABA6F}" type="presOf" srcId="{442B28E8-70C3-4B31-8F42-75B92B9983C7}" destId="{D52A7C1E-C531-454E-AD7C-39691B3EF09F}" srcOrd="0" destOrd="0" presId="urn:microsoft.com/office/officeart/2018/2/layout/IconVerticalSolidList"/>
    <dgm:cxn modelId="{EFE1C089-6700-45E8-BD89-A5B46AB2B45E}" type="presParOf" srcId="{FA3C24BD-A727-4B2C-B26E-D8AA42105AE7}" destId="{1BB3F74F-B3E8-4CCC-9733-E532BDB55BC0}" srcOrd="0" destOrd="0" presId="urn:microsoft.com/office/officeart/2018/2/layout/IconVerticalSolidList"/>
    <dgm:cxn modelId="{139BE7A4-5D7D-4A2E-B97E-BA7F42BBAB1B}" type="presParOf" srcId="{1BB3F74F-B3E8-4CCC-9733-E532BDB55BC0}" destId="{B36BCCBD-C5CA-480A-A214-3674C2FC4297}" srcOrd="0" destOrd="0" presId="urn:microsoft.com/office/officeart/2018/2/layout/IconVerticalSolidList"/>
    <dgm:cxn modelId="{85214C11-5500-460F-8D7A-B39E22AAD790}" type="presParOf" srcId="{1BB3F74F-B3E8-4CCC-9733-E532BDB55BC0}" destId="{C749A42D-FAFD-48D9-97A1-6F396927AF7F}" srcOrd="1" destOrd="0" presId="urn:microsoft.com/office/officeart/2018/2/layout/IconVerticalSolidList"/>
    <dgm:cxn modelId="{D362C89C-D368-4C71-BF1A-1B9AD3202874}" type="presParOf" srcId="{1BB3F74F-B3E8-4CCC-9733-E532BDB55BC0}" destId="{C3A3F281-4FD7-4D51-AE3B-DF446C58FE5F}" srcOrd="2" destOrd="0" presId="urn:microsoft.com/office/officeart/2018/2/layout/IconVerticalSolidList"/>
    <dgm:cxn modelId="{1F523230-606F-4259-B2A8-F7BB16F122CF}" type="presParOf" srcId="{1BB3F74F-B3E8-4CCC-9733-E532BDB55BC0}" destId="{16DE42AE-9DBA-40B8-8D98-EBA45BCC4509}" srcOrd="3" destOrd="0" presId="urn:microsoft.com/office/officeart/2018/2/layout/IconVerticalSolidList"/>
    <dgm:cxn modelId="{975E5AE8-14B7-456C-9FDA-EFBB43F6DD9D}" type="presParOf" srcId="{FA3C24BD-A727-4B2C-B26E-D8AA42105AE7}" destId="{E09D4E15-65BF-4058-8A1E-ADBBA5EA554F}" srcOrd="1" destOrd="0" presId="urn:microsoft.com/office/officeart/2018/2/layout/IconVerticalSolidList"/>
    <dgm:cxn modelId="{8EA68703-5100-4CDE-8B5F-05CEC0C68C2A}" type="presParOf" srcId="{FA3C24BD-A727-4B2C-B26E-D8AA42105AE7}" destId="{17C8F7FB-7C27-43B1-836C-67BCF786D28F}" srcOrd="2" destOrd="0" presId="urn:microsoft.com/office/officeart/2018/2/layout/IconVerticalSolidList"/>
    <dgm:cxn modelId="{D50E765F-455E-4696-B421-209148F1DDCF}" type="presParOf" srcId="{17C8F7FB-7C27-43B1-836C-67BCF786D28F}" destId="{DC9226DD-6954-42D6-B577-F443158CA7B0}" srcOrd="0" destOrd="0" presId="urn:microsoft.com/office/officeart/2018/2/layout/IconVerticalSolidList"/>
    <dgm:cxn modelId="{0A682DD9-CD3F-4927-AF2F-F18009A7C4E9}" type="presParOf" srcId="{17C8F7FB-7C27-43B1-836C-67BCF786D28F}" destId="{6EE8AE87-1F33-4669-8677-F6A3E8A05E85}" srcOrd="1" destOrd="0" presId="urn:microsoft.com/office/officeart/2018/2/layout/IconVerticalSolidList"/>
    <dgm:cxn modelId="{BE1A51E1-1082-4AEA-8BFC-B82E0BD14482}" type="presParOf" srcId="{17C8F7FB-7C27-43B1-836C-67BCF786D28F}" destId="{5D664A87-07C0-446D-9EB8-2EA63417D0AD}" srcOrd="2" destOrd="0" presId="urn:microsoft.com/office/officeart/2018/2/layout/IconVerticalSolidList"/>
    <dgm:cxn modelId="{41BA1204-2F12-4A9D-BA12-23B2F16208F1}" type="presParOf" srcId="{17C8F7FB-7C27-43B1-836C-67BCF786D28F}" destId="{9E3225EE-5449-4910-9868-62759714BD62}" srcOrd="3" destOrd="0" presId="urn:microsoft.com/office/officeart/2018/2/layout/IconVerticalSolidList"/>
    <dgm:cxn modelId="{B33413EA-B0F9-4C0D-A8E6-1C24C244CD07}" type="presParOf" srcId="{FA3C24BD-A727-4B2C-B26E-D8AA42105AE7}" destId="{E12A6CA4-99BC-4F54-9743-C980030C4166}" srcOrd="3" destOrd="0" presId="urn:microsoft.com/office/officeart/2018/2/layout/IconVerticalSolidList"/>
    <dgm:cxn modelId="{A09825C6-D780-4DEA-AC09-9E7BE949FA21}" type="presParOf" srcId="{FA3C24BD-A727-4B2C-B26E-D8AA42105AE7}" destId="{73C25F7B-5434-44A4-B490-F8BAEF36D436}" srcOrd="4" destOrd="0" presId="urn:microsoft.com/office/officeart/2018/2/layout/IconVerticalSolidList"/>
    <dgm:cxn modelId="{2FEE51EB-EE75-42FB-9095-44FA18CC1615}" type="presParOf" srcId="{73C25F7B-5434-44A4-B490-F8BAEF36D436}" destId="{C1B9ADC4-FA46-41D8-B2F6-CAFC2CA91AF9}" srcOrd="0" destOrd="0" presId="urn:microsoft.com/office/officeart/2018/2/layout/IconVerticalSolidList"/>
    <dgm:cxn modelId="{24353990-0AC8-4205-948F-024D3137D56A}" type="presParOf" srcId="{73C25F7B-5434-44A4-B490-F8BAEF36D436}" destId="{939D40CD-E2C2-4483-988D-00C2D8548DD4}" srcOrd="1" destOrd="0" presId="urn:microsoft.com/office/officeart/2018/2/layout/IconVerticalSolidList"/>
    <dgm:cxn modelId="{004A4891-0797-48D2-851D-450CCE2A3E3F}" type="presParOf" srcId="{73C25F7B-5434-44A4-B490-F8BAEF36D436}" destId="{FAED7285-5E06-4AA4-847E-698D9E29DC11}" srcOrd="2" destOrd="0" presId="urn:microsoft.com/office/officeart/2018/2/layout/IconVerticalSolidList"/>
    <dgm:cxn modelId="{10F0083A-F840-49DA-B87A-4B395D70A174}" type="presParOf" srcId="{73C25F7B-5434-44A4-B490-F8BAEF36D436}" destId="{D52A7C1E-C531-454E-AD7C-39691B3EF09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7B28D1-1D1A-416F-95A9-E2C1B9DEF901}">
      <dsp:nvSpPr>
        <dsp:cNvPr id="0" name=""/>
        <dsp:cNvSpPr/>
      </dsp:nvSpPr>
      <dsp:spPr>
        <a:xfrm>
          <a:off x="1212569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D7EE-BE6B-40C2-88C1-0C94C9CDCB36}">
      <dsp:nvSpPr>
        <dsp:cNvPr id="0" name=""/>
        <dsp:cNvSpPr/>
      </dsp:nvSpPr>
      <dsp:spPr>
        <a:xfrm>
          <a:off x="417971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>
              <a:solidFill>
                <a:srgbClr val="000000"/>
              </a:solidFill>
              <a:latin typeface="Calibri"/>
              <a:cs typeface="Calibri"/>
            </a:rPr>
            <a:t>Orden en el registro de compra y venta de insumos y </a:t>
          </a:r>
          <a:r>
            <a:rPr lang="es-ES" sz="1600" kern="1200">
              <a:latin typeface="Times New Roman"/>
              <a:cs typeface="Times New Roman"/>
            </a:rPr>
            <a:t>prendas.</a:t>
          </a:r>
        </a:p>
      </dsp:txBody>
      <dsp:txXfrm>
        <a:off x="417971" y="2644140"/>
        <a:ext cx="2889450" cy="720000"/>
      </dsp:txXfrm>
    </dsp:sp>
    <dsp:sp modelId="{861AE049-C2BA-43E9-906E-0ED21D1B95A9}">
      <dsp:nvSpPr>
        <dsp:cNvPr id="0" name=""/>
        <dsp:cNvSpPr/>
      </dsp:nvSpPr>
      <dsp:spPr>
        <a:xfrm>
          <a:off x="4607673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839F80-7C69-45F7-B74C-5ABCCEA6A37F}">
      <dsp:nvSpPr>
        <dsp:cNvPr id="0" name=""/>
        <dsp:cNvSpPr/>
      </dsp:nvSpPr>
      <dsp:spPr>
        <a:xfrm>
          <a:off x="3813075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>
              <a:solidFill>
                <a:srgbClr val="000000"/>
              </a:solidFill>
              <a:latin typeface="Calibri"/>
              <a:cs typeface="Calibri"/>
            </a:rPr>
            <a:t>Creación de un inventario eficiente para la empresa.</a:t>
          </a:r>
        </a:p>
      </dsp:txBody>
      <dsp:txXfrm>
        <a:off x="3813075" y="2644140"/>
        <a:ext cx="2889450" cy="720000"/>
      </dsp:txXfrm>
    </dsp:sp>
    <dsp:sp modelId="{95BE293E-306E-42D3-9CCC-D2CC104A6856}">
      <dsp:nvSpPr>
        <dsp:cNvPr id="0" name=""/>
        <dsp:cNvSpPr/>
      </dsp:nvSpPr>
      <dsp:spPr>
        <a:xfrm>
          <a:off x="8002777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27233F-C632-4AD6-A7F0-818DB50B489C}">
      <dsp:nvSpPr>
        <dsp:cNvPr id="0" name=""/>
        <dsp:cNvSpPr/>
      </dsp:nvSpPr>
      <dsp:spPr>
        <a:xfrm>
          <a:off x="7208178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>
              <a:latin typeface="Times New Roman"/>
              <a:cs typeface="Times New Roman"/>
            </a:rPr>
            <a:t>Claridad en cuanto a pérdidas y ganancias.</a:t>
          </a:r>
        </a:p>
      </dsp:txBody>
      <dsp:txXfrm>
        <a:off x="7208178" y="2644140"/>
        <a:ext cx="28894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6BCCBD-C5CA-480A-A214-3674C2FC4297}">
      <dsp:nvSpPr>
        <dsp:cNvPr id="0" name=""/>
        <dsp:cNvSpPr/>
      </dsp:nvSpPr>
      <dsp:spPr>
        <a:xfrm>
          <a:off x="0" y="747"/>
          <a:ext cx="6578640" cy="174892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49A42D-FAFD-48D9-97A1-6F396927AF7F}">
      <dsp:nvSpPr>
        <dsp:cNvPr id="0" name=""/>
        <dsp:cNvSpPr/>
      </dsp:nvSpPr>
      <dsp:spPr>
        <a:xfrm>
          <a:off x="529051" y="394256"/>
          <a:ext cx="961911" cy="9619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DE42AE-9DBA-40B8-8D98-EBA45BCC4509}">
      <dsp:nvSpPr>
        <dsp:cNvPr id="0" name=""/>
        <dsp:cNvSpPr/>
      </dsp:nvSpPr>
      <dsp:spPr>
        <a:xfrm>
          <a:off x="2020013" y="747"/>
          <a:ext cx="4558626" cy="1748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095" tIns="185095" rIns="185095" bIns="185095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>
              <a:latin typeface="Times New Roman"/>
              <a:cs typeface="Times New Roman"/>
            </a:rPr>
            <a:t>Esto anteriormente planteado elimina los registros manuales y los cálculos manuales, agilizando los procesos de registro. Además, optimiza el tiempo utilizado.</a:t>
          </a:r>
          <a:endParaRPr lang="en-US" sz="1600" kern="1200">
            <a:latin typeface="Times New Roman"/>
            <a:cs typeface="Times New Roman"/>
          </a:endParaRPr>
        </a:p>
      </dsp:txBody>
      <dsp:txXfrm>
        <a:off x="2020013" y="747"/>
        <a:ext cx="4558626" cy="1748929"/>
      </dsp:txXfrm>
    </dsp:sp>
    <dsp:sp modelId="{DC9226DD-6954-42D6-B577-F443158CA7B0}">
      <dsp:nvSpPr>
        <dsp:cNvPr id="0" name=""/>
        <dsp:cNvSpPr/>
      </dsp:nvSpPr>
      <dsp:spPr>
        <a:xfrm>
          <a:off x="0" y="2186908"/>
          <a:ext cx="6578640" cy="174892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E8AE87-1F33-4669-8677-F6A3E8A05E85}">
      <dsp:nvSpPr>
        <dsp:cNvPr id="0" name=""/>
        <dsp:cNvSpPr/>
      </dsp:nvSpPr>
      <dsp:spPr>
        <a:xfrm>
          <a:off x="529051" y="2580417"/>
          <a:ext cx="961911" cy="9619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3225EE-5449-4910-9868-62759714BD62}">
      <dsp:nvSpPr>
        <dsp:cNvPr id="0" name=""/>
        <dsp:cNvSpPr/>
      </dsp:nvSpPr>
      <dsp:spPr>
        <a:xfrm>
          <a:off x="2020013" y="2186908"/>
          <a:ext cx="4558626" cy="1748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095" tIns="185095" rIns="185095" bIns="185095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>
              <a:latin typeface="Times New Roman"/>
              <a:cs typeface="Times New Roman"/>
            </a:rPr>
            <a:t>Reduce las posibles pérdidas de información que se puedan generar en los procesos llevados manualmente.</a:t>
          </a:r>
        </a:p>
      </dsp:txBody>
      <dsp:txXfrm>
        <a:off x="2020013" y="2186908"/>
        <a:ext cx="4558626" cy="1748929"/>
      </dsp:txXfrm>
    </dsp:sp>
    <dsp:sp modelId="{C1B9ADC4-FA46-41D8-B2F6-CAFC2CA91AF9}">
      <dsp:nvSpPr>
        <dsp:cNvPr id="0" name=""/>
        <dsp:cNvSpPr/>
      </dsp:nvSpPr>
      <dsp:spPr>
        <a:xfrm>
          <a:off x="0" y="4373070"/>
          <a:ext cx="6578640" cy="174892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9D40CD-E2C2-4483-988D-00C2D8548DD4}">
      <dsp:nvSpPr>
        <dsp:cNvPr id="0" name=""/>
        <dsp:cNvSpPr/>
      </dsp:nvSpPr>
      <dsp:spPr>
        <a:xfrm>
          <a:off x="529051" y="4766579"/>
          <a:ext cx="961911" cy="96191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2A7C1E-C531-454E-AD7C-39691B3EF09F}">
      <dsp:nvSpPr>
        <dsp:cNvPr id="0" name=""/>
        <dsp:cNvSpPr/>
      </dsp:nvSpPr>
      <dsp:spPr>
        <a:xfrm>
          <a:off x="2020013" y="4373070"/>
          <a:ext cx="4558626" cy="1748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5095" tIns="185095" rIns="185095" bIns="18509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>
              <a:solidFill>
                <a:srgbClr val="000000"/>
              </a:solidFill>
              <a:latin typeface="Times New Roman"/>
              <a:cs typeface="Times New Roman"/>
            </a:rPr>
            <a:t>Orden de la materia prima y productos</a:t>
          </a:r>
          <a:endParaRPr lang="es-ES" sz="2500" kern="1200">
            <a:latin typeface="Times New Roman"/>
            <a:cs typeface="Times New Roman"/>
          </a:endParaRPr>
        </a:p>
      </dsp:txBody>
      <dsp:txXfrm>
        <a:off x="2020013" y="4373070"/>
        <a:ext cx="4558626" cy="17489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e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A4D890-B5E5-4E72-A6D4-A8FC5A0A2E13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C8F946-B043-4548-91A3-07E20AF8AD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936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C8F946-B043-4548-91A3-07E20AF8AD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41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05/02/2024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467D05B-78E7-2EC0-798A-800075602B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92" t="9091" r="1497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96552" y="1715417"/>
            <a:ext cx="4023360" cy="1555866"/>
          </a:xfrm>
        </p:spPr>
        <p:txBody>
          <a:bodyPr anchor="b">
            <a:noAutofit/>
          </a:bodyPr>
          <a:lstStyle/>
          <a:p>
            <a:r>
              <a:rPr lang="es-ES" sz="5400" b="1">
                <a:solidFill>
                  <a:schemeClr val="bg1"/>
                </a:solidFill>
                <a:latin typeface="Times New Roman"/>
                <a:cs typeface="Times New Roman"/>
              </a:rPr>
              <a:t>Tejidos Tramada</a:t>
            </a:r>
            <a:endParaRPr lang="es-ES" sz="5400" b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s-ES" sz="1800">
                <a:solidFill>
                  <a:schemeClr val="bg1"/>
                </a:solidFill>
                <a:latin typeface="Times New Roman"/>
                <a:cs typeface="Times New Roman"/>
              </a:rPr>
              <a:t>Realizado por: García Jesús, Joya Michel y Ramírez Rafael, Merchán Jair, Vargas Juan</a:t>
            </a:r>
            <a:endParaRPr lang="es-ES" sz="18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6634B5-5F8F-EA7E-9AD8-9AABAD51E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355265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CO" sz="3600" b="1">
                <a:latin typeface="Times New Roman"/>
                <a:cs typeface="Times New Roman"/>
              </a:rPr>
              <a:t>Alcance</a:t>
            </a:r>
            <a:r>
              <a:rPr lang="en-US" sz="3600" b="1">
                <a:latin typeface="Times New Roman"/>
                <a:cs typeface="Times New Roman"/>
              </a:rPr>
              <a:t> y </a:t>
            </a:r>
            <a:r>
              <a:rPr lang="es-CO" sz="3600" b="1">
                <a:latin typeface="Times New Roman"/>
                <a:cs typeface="Times New Roman"/>
              </a:rPr>
              <a:t>delimitación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7B6FA4B-2103-72DB-0FF4-FF819616450D}"/>
              </a:ext>
            </a:extLst>
          </p:cNvPr>
          <p:cNvSpPr txBox="1"/>
          <p:nvPr/>
        </p:nvSpPr>
        <p:spPr>
          <a:xfrm>
            <a:off x="876692" y="2533476"/>
            <a:ext cx="4355265" cy="34478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s-CO" sz="2400">
                <a:latin typeface="calibri light"/>
                <a:ea typeface="calibri light"/>
                <a:cs typeface="Times New Roman"/>
              </a:rPr>
              <a:t>Delimitación</a:t>
            </a:r>
            <a:r>
              <a:rPr lang="en-US" sz="2400">
                <a:latin typeface="calibri light"/>
                <a:ea typeface="calibri light"/>
                <a:cs typeface="Times New Roman"/>
              </a:rPr>
              <a:t>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El Sistema </a:t>
            </a:r>
            <a:r>
              <a:rPr lang="es-CO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estará</a:t>
            </a:r>
            <a:r>
              <a:rPr lang="en-US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 </a:t>
            </a:r>
            <a:r>
              <a:rPr lang="es-CO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exclusivamente</a:t>
            </a:r>
            <a:r>
              <a:rPr lang="en-US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 </a:t>
            </a:r>
            <a:r>
              <a:rPr lang="es-CO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enfocado</a:t>
            </a:r>
            <a:r>
              <a:rPr lang="en-US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 </a:t>
            </a:r>
            <a:r>
              <a:rPr lang="es-CO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en</a:t>
            </a:r>
            <a:r>
              <a:rPr lang="en-US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 las </a:t>
            </a:r>
            <a:r>
              <a:rPr lang="es-CO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funciones</a:t>
            </a:r>
            <a:r>
              <a:rPr lang="en-US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 </a:t>
            </a:r>
            <a:r>
              <a:rPr lang="es-CO" sz="2400">
                <a:solidFill>
                  <a:srgbClr val="000000"/>
                </a:solidFill>
                <a:latin typeface="calibri light"/>
                <a:ea typeface="+mn-lt"/>
                <a:cs typeface="+mn-lt"/>
              </a:rPr>
              <a:t>relacionadas con el manejo del inventario. Se centrará específicamente en los módulos o características que aborden la entrada de materia prima, la salida de materia prima y el registro de ventas.</a:t>
            </a:r>
            <a:endParaRPr lang="es-CO" sz="2400">
              <a:solidFill>
                <a:srgbClr val="000000"/>
              </a:solidFill>
              <a:latin typeface="calibri light"/>
              <a:cs typeface="calibri light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 descr="Máquina de coser con aguja">
            <a:extLst>
              <a:ext uri="{FF2B5EF4-FFF2-40B4-BE49-F238E27FC236}">
                <a16:creationId xmlns:a16="http://schemas.microsoft.com/office/drawing/2014/main" id="{35FACD1C-2A63-C1B8-83A3-4CE699639A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367" r="522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sp>
        <p:nvSpPr>
          <p:cNvPr id="40" name="Rectangle 36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69424" y="3028872"/>
            <a:ext cx="1559464" cy="6106313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57000">
                <a:schemeClr val="accent5">
                  <a:lumMod val="60000"/>
                  <a:lumOff val="40000"/>
                  <a:alpha val="0"/>
                </a:schemeClr>
              </a:gs>
            </a:gsLst>
            <a:lin ang="11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C3A50E9-9119-7BC3-083B-2D84CCC78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15441" y="-3760"/>
            <a:ext cx="2176557" cy="685799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096000" y="5502302"/>
            <a:ext cx="6106314" cy="135945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9000"/>
                </a:schemeClr>
              </a:gs>
              <a:gs pos="38000">
                <a:schemeClr val="accent5">
                  <a:lumMod val="60000"/>
                  <a:lumOff val="40000"/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26892" y="2939627"/>
            <a:ext cx="3162908" cy="391461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24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6C314F8-180A-5EAA-B671-C8625AC8D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s-ES" sz="3600" b="1">
                <a:latin typeface="Times New Roman"/>
                <a:ea typeface="Calibri"/>
                <a:cs typeface="Times New Roman"/>
              </a:rPr>
              <a:t>Técnicas</a:t>
            </a:r>
            <a:endParaRPr lang="es-ES" sz="3600" b="1">
              <a:latin typeface="Times New Roman"/>
              <a:ea typeface="Calibri Light" panose="020F0302020204030204"/>
              <a:cs typeface="Times New Roman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704CC2-5D9C-4DC1-7961-0313AF96E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186709"/>
            <a:ext cx="5334197" cy="37698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s-ES">
                <a:latin typeface="Times New Roman"/>
                <a:cs typeface="Times New Roman"/>
              </a:rPr>
              <a:t>La técnica implementada en el proyecto es entrevista por su flexibilidad y dinamismo con el entrevistado.</a:t>
            </a:r>
            <a:endParaRPr lang="es-E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4" descr="primer plano del dedo de un hombre sobre gráficos del mercado de cotizaciones">
            <a:extLst>
              <a:ext uri="{FF2B5EF4-FFF2-40B4-BE49-F238E27FC236}">
                <a16:creationId xmlns:a16="http://schemas.microsoft.com/office/drawing/2014/main" id="{A6F2B53C-E2A4-5D35-DCAE-74E44C4654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30" r="36133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43148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16414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9225638-E6FA-4D27-6DF6-8510022B3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409" y="762001"/>
            <a:ext cx="4156512" cy="17082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CO" sz="3600" b="1">
                <a:latin typeface="Times New Roman"/>
                <a:cs typeface="Times New Roman"/>
              </a:rPr>
              <a:t>Instrumentos</a:t>
            </a:r>
          </a:p>
        </p:txBody>
      </p:sp>
      <p:pic>
        <p:nvPicPr>
          <p:cNvPr id="5" name="Picture 4" descr="Data concept">
            <a:extLst>
              <a:ext uri="{FF2B5EF4-FFF2-40B4-BE49-F238E27FC236}">
                <a16:creationId xmlns:a16="http://schemas.microsoft.com/office/drawing/2014/main" id="{74757373-C989-01FC-4AE5-494CB5971B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333"/>
          <a:stretch/>
        </p:blipFill>
        <p:spPr>
          <a:xfrm>
            <a:off x="-1" y="-2"/>
            <a:ext cx="6096001" cy="685800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C675137-02B2-6C94-1356-EDA486E1CD66}"/>
              </a:ext>
            </a:extLst>
          </p:cNvPr>
          <p:cNvSpPr txBox="1"/>
          <p:nvPr/>
        </p:nvSpPr>
        <p:spPr>
          <a:xfrm>
            <a:off x="6803409" y="2254585"/>
            <a:ext cx="4156512" cy="3769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es-CO" sz="2800">
                <a:latin typeface="Times New Roman"/>
                <a:cs typeface="Times New Roman"/>
              </a:rPr>
              <a:t>El instrumento que se implementa en la entrevista para la recolección de </a:t>
            </a:r>
            <a:r>
              <a:rPr lang="es-CO" sz="2800" err="1">
                <a:latin typeface="Times New Roman"/>
                <a:cs typeface="Times New Roman"/>
              </a:rPr>
              <a:t>informacion</a:t>
            </a:r>
            <a:r>
              <a:rPr lang="es-CO" sz="2800">
                <a:latin typeface="Times New Roman"/>
                <a:cs typeface="Times New Roman"/>
              </a:rPr>
              <a:t> para identificar las necesidades de  la empresa es el uso de un cuestionario para registrar los principales  problemas  en cuanto al manejo del inventario.</a:t>
            </a:r>
            <a:r>
              <a:rPr lang="es-CO" sz="2400">
                <a:latin typeface="Times New Roman"/>
                <a:cs typeface="Times New Roman"/>
              </a:rPr>
              <a:t>   </a:t>
            </a:r>
            <a:endParaRPr lang="es-CO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204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Una formula di calcolo">
            <a:extLst>
              <a:ext uri="{FF2B5EF4-FFF2-40B4-BE49-F238E27FC236}">
                <a16:creationId xmlns:a16="http://schemas.microsoft.com/office/drawing/2014/main" id="{63FE3B59-835F-7493-803D-C7ADD0C441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57798" y="10"/>
            <a:ext cx="966964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9B0A0-CF18-144D-68DF-86B912D7D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607" y="-1514"/>
            <a:ext cx="3029955" cy="1166667"/>
          </a:xfrm>
        </p:spPr>
        <p:txBody>
          <a:bodyPr>
            <a:normAutofit/>
          </a:bodyPr>
          <a:lstStyle/>
          <a:p>
            <a:r>
              <a:rPr lang="es-ES" sz="3600" b="1">
                <a:latin typeface="Times New Roman"/>
                <a:cs typeface="Times New Roman"/>
              </a:rPr>
              <a:t>Metodología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1FD422-5104-611C-FE9D-5090DE6A3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121" y="1169662"/>
            <a:ext cx="3822189" cy="37427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MX" sz="2400">
                <a:latin typeface="Times New Roman"/>
                <a:cs typeface="Times New Roman"/>
              </a:rPr>
              <a:t>Se utiliza como método de recolección de información la entrevista tipo individual. </a:t>
            </a:r>
          </a:p>
          <a:p>
            <a:pPr marL="0" indent="0">
              <a:buNone/>
            </a:pPr>
            <a:r>
              <a:rPr lang="es-MX" sz="2400">
                <a:latin typeface="Times New Roman"/>
                <a:cs typeface="Times New Roman"/>
              </a:rPr>
              <a:t>La persona entrevistada es administradora y propietaria del establecimiento, esta se realiza de forma virtual atreves de video llamada. </a:t>
            </a:r>
          </a:p>
          <a:p>
            <a:pPr marL="0" indent="0">
              <a:buNone/>
            </a:pPr>
            <a:r>
              <a:rPr lang="es-MX" sz="2400">
                <a:latin typeface="Times New Roman"/>
                <a:cs typeface="Times New Roman"/>
              </a:rPr>
              <a:t>Este método es seleccionado por tener una utilidad de investigación cualitativa y estructura flexible que permite ser dinámica con el entrevistado.</a:t>
            </a:r>
          </a:p>
        </p:txBody>
      </p:sp>
    </p:spTree>
    <p:extLst>
      <p:ext uri="{BB962C8B-B14F-4D97-AF65-F5344CB8AC3E}">
        <p14:creationId xmlns:p14="http://schemas.microsoft.com/office/powerpoint/2010/main" val="3334148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/>
              <a:buChar char="Ø"/>
            </a:pPr>
            <a:endParaRPr lang="en-US">
              <a:cs typeface="Calibri" panose="020F0502020204030204"/>
            </a:endParaRPr>
          </a:p>
        </p:txBody>
      </p:sp>
      <p:sp useBgFill="1">
        <p:nvSpPr>
          <p:cNvPr id="35" name="Rectangle 10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416414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2FBEA0-D399-0E4E-AFB9-E2516AC7C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3485" y="546341"/>
            <a:ext cx="4156512" cy="1708244"/>
          </a:xfrm>
        </p:spPr>
        <p:txBody>
          <a:bodyPr anchor="ctr">
            <a:normAutofit/>
          </a:bodyPr>
          <a:lstStyle/>
          <a:p>
            <a:r>
              <a:rPr lang="es-ES" sz="4000" b="1">
                <a:latin typeface="Times New Roman"/>
                <a:cs typeface="Times New Roman"/>
              </a:rPr>
              <a:t>Roles </a:t>
            </a:r>
            <a:endParaRPr lang="es-ES" sz="4000" b="1"/>
          </a:p>
        </p:txBody>
      </p:sp>
      <p:pic>
        <p:nvPicPr>
          <p:cNvPr id="36" name="Picture 4" descr="Jaque mate en una partida de ajedrez">
            <a:extLst>
              <a:ext uri="{FF2B5EF4-FFF2-40B4-BE49-F238E27FC236}">
                <a16:creationId xmlns:a16="http://schemas.microsoft.com/office/drawing/2014/main" id="{93894774-2FFD-F989-FE74-F06351A4D8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77" r="17590" b="1"/>
          <a:stretch/>
        </p:blipFill>
        <p:spPr>
          <a:xfrm>
            <a:off x="-1" y="-2"/>
            <a:ext cx="6096001" cy="6858002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54EDCA-3D93-26E6-79FB-1D87E6BB6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428" y="3332215"/>
            <a:ext cx="3817307" cy="268323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s-ES">
                <a:latin typeface="Times New Roman"/>
                <a:ea typeface="+mn-lt"/>
                <a:cs typeface="Times New Roman"/>
              </a:rPr>
              <a:t>Administradora y propietaria del establecimiento, responsables de gestionar inventario y presupuesto.</a:t>
            </a:r>
          </a:p>
          <a:p>
            <a:pPr marL="0" indent="0">
              <a:buNone/>
            </a:pPr>
            <a:r>
              <a:rPr lang="es-ES">
                <a:latin typeface="Times New Roman"/>
                <a:ea typeface="Calibri"/>
                <a:cs typeface="Times New Roman"/>
              </a:rPr>
              <a:t>Operadores, encargados de la fabricación de las prendas.</a:t>
            </a:r>
            <a:endParaRPr lang="es-ES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lvl="2"/>
            <a:endParaRPr lang="es-E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endParaRPr lang="es-E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buNone/>
            </a:pPr>
            <a:endParaRPr lang="es-E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699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639255-6953-5586-116A-5C4C2F346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218624"/>
            <a:ext cx="4491821" cy="1616203"/>
          </a:xfrm>
        </p:spPr>
        <p:txBody>
          <a:bodyPr anchor="b">
            <a:normAutofit/>
          </a:bodyPr>
          <a:lstStyle/>
          <a:p>
            <a:r>
              <a:rPr lang="es-ES" sz="3200">
                <a:latin typeface="Times New Roman"/>
                <a:cs typeface="Times New Roman"/>
              </a:rPr>
              <a:t>Preguntas Jesús García dirigidas a la propietaria </a:t>
            </a:r>
            <a:endParaRPr lang="es-E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7" name="Picture 46" descr="Signos de interrogación de diferentes colores">
            <a:extLst>
              <a:ext uri="{FF2B5EF4-FFF2-40B4-BE49-F238E27FC236}">
                <a16:creationId xmlns:a16="http://schemas.microsoft.com/office/drawing/2014/main" id="{8DC69058-82EB-2A14-6951-79E8D837B7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03" r="24896" b="-2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3744A3-0C90-B6A6-A1C6-49B798478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8" y="2533476"/>
            <a:ext cx="4491820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s-ES" sz="20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endParaRPr lang="es-ES" sz="2000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S"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4866E5C-3E7C-F960-4C93-CEAEC3AC8889}"/>
              </a:ext>
            </a:extLst>
          </p:cNvPr>
          <p:cNvSpPr txBox="1"/>
          <p:nvPr/>
        </p:nvSpPr>
        <p:spPr>
          <a:xfrm>
            <a:off x="6928883" y="2303720"/>
            <a:ext cx="5068186" cy="37630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s-ES" sz="1600">
                <a:latin typeface="Times New Roman"/>
                <a:cs typeface="Times New Roman"/>
              </a:rPr>
              <a:t>¿Cuáles son los procesos que llevan actualmente para manejar los inventarios en la empresa?</a:t>
            </a:r>
            <a:endParaRPr lang="en-US" sz="1600">
              <a:latin typeface="Times New Roman"/>
              <a:cs typeface="Times New Roman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s-ES" sz="1600">
                <a:latin typeface="Times New Roman"/>
                <a:cs typeface="Times New Roman"/>
              </a:rPr>
              <a:t>¿Como registran y actualizan actualmente las materias primas como telas y rollos de hilos en la empresa?</a:t>
            </a:r>
            <a:endParaRPr lang="en-US" sz="1600">
              <a:latin typeface="Times New Roman"/>
              <a:cs typeface="Times New Roman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s-ES" sz="1600">
                <a:latin typeface="Times New Roman"/>
                <a:cs typeface="Times New Roman"/>
              </a:rPr>
              <a:t>¿sería necesario una capacitación previa a sus empleados para el manejo del sistema de información de inventarios que piensa implementar?</a:t>
            </a:r>
            <a:endParaRPr lang="en-US" sz="1600">
              <a:latin typeface="Times New Roman"/>
              <a:cs typeface="Times New Roman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s-ES" sz="1600">
                <a:latin typeface="Times New Roman"/>
                <a:cs typeface="Times New Roman"/>
              </a:rPr>
              <a:t>¿ cuáles son los principales problemas que el sistema de información debe solucionar o abordar ?</a:t>
            </a:r>
            <a:endParaRPr lang="en-US" sz="1600">
              <a:latin typeface="Times New Roman"/>
              <a:cs typeface="Times New Roman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s-ES" sz="1600">
                <a:latin typeface="Times New Roman"/>
                <a:cs typeface="Times New Roman"/>
              </a:rPr>
              <a:t>¿Cuáles deben ser las principales materias primas que se deben manejar en el sistema de información de inventarios?</a:t>
            </a:r>
            <a:endParaRPr lang="en-US"/>
          </a:p>
          <a:p>
            <a:pPr algn="l"/>
            <a:endParaRPr lang="es-E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603850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2" name="Rectangle 25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FDA0DA3-B0AD-4B17-74B1-BC3CA1F60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 fontScale="90000"/>
          </a:bodyPr>
          <a:lstStyle/>
          <a:p>
            <a:r>
              <a:rPr lang="es-ES" sz="4000" b="1">
                <a:latin typeface="Times New Roman"/>
                <a:ea typeface="Calibri Light"/>
                <a:cs typeface="Calibri Light"/>
              </a:rPr>
              <a:t>Preguntas Jesús García dirigidas a la propietaria 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791B13B-4236-C4F2-B7E3-8176799D3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s-ES" sz="2000">
              <a:latin typeface="Times New Roman"/>
              <a:ea typeface="Calibri"/>
              <a:cs typeface="Calibri"/>
            </a:endParaRPr>
          </a:p>
          <a:p>
            <a:endParaRPr lang="es-ES" sz="2000">
              <a:ea typeface="Calibri"/>
              <a:cs typeface="Calibri"/>
            </a:endParaRPr>
          </a:p>
          <a:p>
            <a:endParaRPr lang="es-ES" sz="2000">
              <a:ea typeface="Calibri"/>
              <a:cs typeface="Calibri"/>
            </a:endParaRPr>
          </a:p>
          <a:p>
            <a:endParaRPr lang="es-ES" sz="2000">
              <a:ea typeface="Calibri"/>
              <a:cs typeface="Calibri"/>
            </a:endParaRPr>
          </a:p>
          <a:p>
            <a:pPr marL="0" indent="0">
              <a:buNone/>
            </a:pPr>
            <a:endParaRPr lang="es-ES" sz="2000" b="1">
              <a:ea typeface="Calibri"/>
              <a:cs typeface="Calibri"/>
            </a:endParaRPr>
          </a:p>
        </p:txBody>
      </p:sp>
      <p:pic>
        <p:nvPicPr>
          <p:cNvPr id="23" name="Picture 19" descr="Signos de interrogación en una fila y un signo de interrogación está iluminado">
            <a:extLst>
              <a:ext uri="{FF2B5EF4-FFF2-40B4-BE49-F238E27FC236}">
                <a16:creationId xmlns:a16="http://schemas.microsoft.com/office/drawing/2014/main" id="{41B3027B-185B-5A73-6434-00F15FA07C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687" b="-3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6C69752F-234E-C37E-6904-B47477989936}"/>
              </a:ext>
            </a:extLst>
          </p:cNvPr>
          <p:cNvSpPr txBox="1"/>
          <p:nvPr/>
        </p:nvSpPr>
        <p:spPr>
          <a:xfrm>
            <a:off x="398721" y="2232837"/>
            <a:ext cx="5236534" cy="427809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lvl="0" indent="-228600" rtl="0">
              <a:buChar char="•"/>
            </a:pPr>
            <a:r>
              <a:rPr lang="es-ES" sz="1600" baseline="0">
                <a:latin typeface="Times New Roman"/>
                <a:ea typeface="Arial"/>
                <a:cs typeface="Arial"/>
              </a:rPr>
              <a:t>¿Cuáles son las principales características que se deben incluir en los diferentes tipos de telas que manejan?</a:t>
            </a:r>
            <a:r>
              <a:rPr lang="en-US" sz="1600">
                <a:latin typeface="Times New Roman"/>
                <a:ea typeface="Arial"/>
                <a:cs typeface="Arial"/>
              </a:rPr>
              <a:t>​</a:t>
            </a:r>
          </a:p>
          <a:p>
            <a:pPr marL="228600" indent="-228600">
              <a:buChar char="•"/>
            </a:pPr>
            <a:endParaRPr lang="en-US" sz="1600">
              <a:latin typeface="Times New Roman"/>
              <a:ea typeface="Arial"/>
              <a:cs typeface="Arial"/>
            </a:endParaRPr>
          </a:p>
          <a:p>
            <a:pPr marL="228600" lvl="0" indent="-228600" rtl="0">
              <a:buChar char="•"/>
            </a:pPr>
            <a:r>
              <a:rPr lang="es-ES" sz="1600" baseline="0">
                <a:latin typeface="Times New Roman"/>
                <a:ea typeface="Arial"/>
                <a:cs typeface="Arial"/>
              </a:rPr>
              <a:t>¿Cuántos tipos de tela manejan en sus inventarios para incluirlas en el sistema de información de inventarios y cuantas transacciones se realizan típicamente en un día  ?</a:t>
            </a:r>
            <a:r>
              <a:rPr lang="es-ES" sz="1600">
                <a:latin typeface="Times New Roman"/>
                <a:ea typeface="Arial"/>
                <a:cs typeface="Arial"/>
              </a:rPr>
              <a:t>​</a:t>
            </a:r>
          </a:p>
          <a:p>
            <a:pPr marL="228600" indent="-228600">
              <a:buChar char="•"/>
            </a:pPr>
            <a:endParaRPr lang="es-ES" sz="1600">
              <a:latin typeface="Times New Roman"/>
              <a:ea typeface="Arial"/>
              <a:cs typeface="Arial"/>
            </a:endParaRPr>
          </a:p>
          <a:p>
            <a:pPr marL="228600" lvl="0" indent="-228600" rtl="0">
              <a:buChar char="•"/>
            </a:pPr>
            <a:r>
              <a:rPr lang="es-ES" sz="1600" baseline="0">
                <a:latin typeface="Times New Roman"/>
                <a:ea typeface="Arial"/>
                <a:cs typeface="Arial"/>
              </a:rPr>
              <a:t>¿El sistema de información de inventarios debería interactuar con otros sistemas como ventas o producción?</a:t>
            </a:r>
            <a:r>
              <a:rPr lang="es-ES" sz="1600">
                <a:latin typeface="Times New Roman"/>
                <a:ea typeface="Arial"/>
                <a:cs typeface="Arial"/>
              </a:rPr>
              <a:t>​</a:t>
            </a:r>
          </a:p>
          <a:p>
            <a:pPr marL="228600" indent="-228600">
              <a:buChar char="•"/>
            </a:pPr>
            <a:endParaRPr lang="es-ES" sz="1600">
              <a:latin typeface="Times New Roman"/>
              <a:ea typeface="Arial"/>
              <a:cs typeface="Arial"/>
            </a:endParaRPr>
          </a:p>
          <a:p>
            <a:pPr marL="228600" lvl="0" indent="-228600" rtl="0">
              <a:buChar char="•"/>
            </a:pPr>
            <a:r>
              <a:rPr lang="es-ES" sz="1600" baseline="0">
                <a:latin typeface="Times New Roman"/>
                <a:ea typeface="Arial"/>
                <a:cs typeface="Arial"/>
              </a:rPr>
              <a:t>¿Cuál es la interacción que tienen con los proveedores y que tipos de datos deberían estar en el sistema de información de inventarios para un más fácil registro?</a:t>
            </a:r>
            <a:r>
              <a:rPr lang="es-ES" sz="1600">
                <a:latin typeface="Times New Roman"/>
                <a:ea typeface="Arial"/>
                <a:cs typeface="Arial"/>
              </a:rPr>
              <a:t>​</a:t>
            </a:r>
          </a:p>
          <a:p>
            <a:pPr marL="228600" indent="-228600">
              <a:buChar char="•"/>
            </a:pPr>
            <a:endParaRPr lang="es-ES" sz="1600">
              <a:latin typeface="Times New Roman"/>
              <a:ea typeface="Arial"/>
              <a:cs typeface="Arial"/>
            </a:endParaRPr>
          </a:p>
          <a:p>
            <a:pPr marL="228600" lvl="0" indent="-228600" rtl="0">
              <a:buChar char="•"/>
            </a:pPr>
            <a:r>
              <a:rPr lang="es-ES" sz="1600" baseline="0">
                <a:latin typeface="Times New Roman"/>
                <a:ea typeface="Arial"/>
                <a:cs typeface="Arial"/>
              </a:rPr>
              <a:t>¿Que tipos de informes o análisis son los que más necesita para la toma de decisiones de compra de nuevas materias primas?</a:t>
            </a:r>
            <a:endParaRPr lang="es-ES" sz="1600"/>
          </a:p>
        </p:txBody>
      </p:sp>
    </p:spTree>
    <p:extLst>
      <p:ext uri="{BB962C8B-B14F-4D97-AF65-F5344CB8AC3E}">
        <p14:creationId xmlns:p14="http://schemas.microsoft.com/office/powerpoint/2010/main" val="3099222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E05730D-2601-8792-26F1-1A20EC29A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s-ES" sz="4000">
                <a:latin typeface="Times New Roman"/>
                <a:cs typeface="Times New Roman"/>
              </a:rPr>
              <a:t>Preguntas para Administradora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8DDC12-DCBD-928D-CCCF-4051EA5E1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 marL="342900" indent="-342900">
              <a:buAutoNum type="arabicPeriod"/>
            </a:pPr>
            <a:r>
              <a:rPr lang="es-ES">
                <a:ea typeface="Calibri"/>
                <a:cs typeface="Calibri"/>
              </a:rPr>
              <a:t>¿Qué herramientas implementan para mejorar la eficiencia en la gestión del inventario?</a:t>
            </a:r>
          </a:p>
          <a:p>
            <a:pPr marL="342900" indent="-342900">
              <a:buAutoNum type="arabicPeriod"/>
            </a:pPr>
            <a:r>
              <a:rPr lang="es-ES">
                <a:ea typeface="Calibri"/>
                <a:cs typeface="Calibri"/>
              </a:rPr>
              <a:t>¿Cuáles son los problemas que tiene el inventario con las ventas?</a:t>
            </a:r>
          </a:p>
          <a:p>
            <a:pPr marL="342900" indent="-342900">
              <a:buAutoNum type="arabicPeriod"/>
            </a:pPr>
            <a:r>
              <a:rPr lang="es-ES">
                <a:ea typeface="Calibri"/>
                <a:cs typeface="Calibri"/>
              </a:rPr>
              <a:t>¿Qué importancia debe contar con un sistema de inventario automatizado?</a:t>
            </a:r>
          </a:p>
          <a:p>
            <a:pPr marL="342900" indent="-342900">
              <a:buAutoNum type="arabicPeriod"/>
            </a:pPr>
            <a:r>
              <a:rPr lang="es-ES">
                <a:ea typeface="Calibri"/>
                <a:cs typeface="Calibri"/>
              </a:rPr>
              <a:t>¿Qué inventarios se deben gestionar mediante el proceso de registros?</a:t>
            </a:r>
          </a:p>
          <a:p>
            <a:pPr marL="342900" indent="-342900">
              <a:buAutoNum type="arabicPeriod"/>
            </a:pPr>
            <a:r>
              <a:rPr lang="es-ES">
                <a:ea typeface="Calibri"/>
                <a:cs typeface="Calibri"/>
              </a:rPr>
              <a:t>¿Qué pasa con el inventario en el sistema de información?</a:t>
            </a:r>
          </a:p>
          <a:p>
            <a:pPr marL="342900" indent="-342900">
              <a:buAutoNum type="arabicPeriod"/>
            </a:pPr>
            <a:endParaRPr lang="es-ES">
              <a:ea typeface="Calibri"/>
              <a:cs typeface="Calibri"/>
            </a:endParaRPr>
          </a:p>
        </p:txBody>
      </p:sp>
      <p:pic>
        <p:nvPicPr>
          <p:cNvPr id="5" name="Picture 4" descr="Gráfico de colores con etiquetas">
            <a:extLst>
              <a:ext uri="{FF2B5EF4-FFF2-40B4-BE49-F238E27FC236}">
                <a16:creationId xmlns:a16="http://schemas.microsoft.com/office/drawing/2014/main" id="{0BE40BC3-B43A-4C14-E084-74E3A144C3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11" r="18753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2302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0F4444-D75A-1F8D-10D4-3BCFB2351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ea typeface="Calibri Light"/>
                <a:cs typeface="Calibri Light"/>
              </a:rPr>
              <a:t>Preguntas para Administradora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7FA440-915A-A264-E47E-0812C1B39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s-ES">
                <a:ea typeface="Calibri"/>
                <a:cs typeface="Calibri"/>
              </a:rPr>
              <a:t>6. ¿Cuál es su enfoque en minimizar el riesgo de obsolescencia de inventario y maximizar su rotación?</a:t>
            </a:r>
          </a:p>
          <a:p>
            <a:pPr marL="0" indent="0">
              <a:buNone/>
            </a:pPr>
            <a:r>
              <a:rPr lang="es-ES">
                <a:ea typeface="Calibri"/>
                <a:cs typeface="Calibri"/>
              </a:rPr>
              <a:t>7. ¿Qué herramientas se utilizan para el seguimiento en detallar el inventario en el sector de tejidos?</a:t>
            </a:r>
          </a:p>
          <a:p>
            <a:pPr marL="0" indent="0">
              <a:buNone/>
            </a:pPr>
            <a:r>
              <a:rPr lang="es-ES">
                <a:ea typeface="Calibri"/>
                <a:cs typeface="Calibri"/>
              </a:rPr>
              <a:t>8. ¿Cómo determinar la cantidad óptima de existencias para garantizar un flujo eficiente?</a:t>
            </a:r>
          </a:p>
          <a:p>
            <a:pPr marL="0" indent="0">
              <a:buNone/>
            </a:pPr>
            <a:r>
              <a:rPr lang="es-ES">
                <a:ea typeface="Calibri"/>
                <a:cs typeface="Calibri"/>
              </a:rPr>
              <a:t>9. ¿Cuál es la importancia de tener un sistema de control del inventario?</a:t>
            </a:r>
          </a:p>
          <a:p>
            <a:pPr marL="0" indent="0">
              <a:buNone/>
            </a:pPr>
            <a:r>
              <a:rPr lang="es-ES">
                <a:ea typeface="Calibri"/>
                <a:cs typeface="Calibri"/>
              </a:rPr>
              <a:t>10. ¿Qué medidas se toman para evitar pérdida del inventario?</a:t>
            </a:r>
          </a:p>
        </p:txBody>
      </p:sp>
    </p:spTree>
    <p:extLst>
      <p:ext uri="{BB962C8B-B14F-4D97-AF65-F5344CB8AC3E}">
        <p14:creationId xmlns:p14="http://schemas.microsoft.com/office/powerpoint/2010/main" val="1793065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rendering of game pieces tied together with a rope">
            <a:extLst>
              <a:ext uri="{FF2B5EF4-FFF2-40B4-BE49-F238E27FC236}">
                <a16:creationId xmlns:a16="http://schemas.microsoft.com/office/drawing/2014/main" id="{0B26BCB3-DC05-79AE-4F81-DABD33BB4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19" r="33714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1502B1D-6B3D-E8B7-A1BC-31559B43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867" y="-3890"/>
            <a:ext cx="5464968" cy="1559301"/>
          </a:xfrm>
        </p:spPr>
        <p:txBody>
          <a:bodyPr>
            <a:normAutofit/>
          </a:bodyPr>
          <a:lstStyle/>
          <a:p>
            <a:r>
              <a:rPr lang="es-ES" sz="2800">
                <a:latin typeface="Times New Roman"/>
                <a:cs typeface="Calibri Light" panose="020F0302020204030204"/>
              </a:rPr>
              <a:t>Preguntas para: Administradora </a:t>
            </a:r>
            <a:endParaRPr lang="es-ES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0E55AE-F3AA-77BD-346E-AC87AFAEC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500" y="2288186"/>
            <a:ext cx="6165130" cy="4341214"/>
          </a:xfrm>
        </p:spPr>
        <p:txBody>
          <a:bodyPr anchor="ctr">
            <a:normAutofit/>
          </a:bodyPr>
          <a:lstStyle/>
          <a:p>
            <a:r>
              <a:rPr lang="es-MX" sz="1900">
                <a:latin typeface="Times New Roman"/>
                <a:ea typeface="+mn-lt"/>
                <a:cs typeface="+mn-lt"/>
              </a:rPr>
              <a:t>¿Cómo se registran actualmente las entradas de materia prima en la empresa? </a:t>
            </a:r>
            <a:endParaRPr lang="es-ES" sz="1900">
              <a:latin typeface="Times New Roman"/>
              <a:ea typeface="+mn-lt"/>
              <a:cs typeface="+mn-lt"/>
            </a:endParaRPr>
          </a:p>
          <a:p>
            <a:r>
              <a:rPr lang="es-MX" sz="1900">
                <a:latin typeface="Times New Roman"/>
                <a:ea typeface="+mn-lt"/>
                <a:cs typeface="+mn-lt"/>
              </a:rPr>
              <a:t>¿Cuáles son los pasos que se siguen para registrar las salidas de productos?</a:t>
            </a:r>
            <a:endParaRPr lang="es-ES" sz="1900">
              <a:latin typeface="Times New Roman"/>
              <a:ea typeface="+mn-lt"/>
              <a:cs typeface="+mn-lt"/>
            </a:endParaRPr>
          </a:p>
          <a:p>
            <a:r>
              <a:rPr lang="es-MX" sz="1900">
                <a:latin typeface="Times New Roman"/>
                <a:ea typeface="+mn-lt"/>
                <a:cs typeface="+mn-lt"/>
              </a:rPr>
              <a:t> ¿Cómo se lleva el control de las ventas de productos en la empresa?</a:t>
            </a:r>
            <a:endParaRPr lang="es-MX" sz="1900">
              <a:latin typeface="Times New Roman"/>
              <a:cs typeface="Calibri"/>
            </a:endParaRPr>
          </a:p>
          <a:p>
            <a:r>
              <a:rPr lang="es-MX" sz="1900">
                <a:latin typeface="Times New Roman"/>
                <a:ea typeface="+mn-lt"/>
                <a:cs typeface="+mn-lt"/>
              </a:rPr>
              <a:t>¿Cuáles son los principales desafíos o dificultades que enfrenta la empresa en la gestión manual de registros? </a:t>
            </a:r>
          </a:p>
          <a:p>
            <a:r>
              <a:rPr lang="es-MX" sz="1900">
                <a:latin typeface="Times New Roman"/>
                <a:ea typeface="+mn-lt"/>
                <a:cs typeface="+mn-lt"/>
              </a:rPr>
              <a:t>¿Ha habido casos de errores en los registros manuales que hayan afectado las operaciones?</a:t>
            </a:r>
            <a:endParaRPr lang="es-MX" sz="1900">
              <a:latin typeface="Times New Roman"/>
              <a:cs typeface="Calibri"/>
            </a:endParaRPr>
          </a:p>
          <a:p>
            <a:pPr>
              <a:buFont typeface="Arial" panose="05000000000000000000" pitchFamily="2" charset="2"/>
              <a:buChar char="•"/>
            </a:pPr>
            <a:r>
              <a:rPr lang="es-ES" sz="1900">
                <a:latin typeface="Times New Roman"/>
                <a:ea typeface="+mn-lt"/>
                <a:cs typeface="+mn-lt"/>
              </a:rPr>
              <a:t>¿Cuál es la información más crítica que necesitan registrar con respecto a la materia prima, las salidas y las ventas?</a:t>
            </a:r>
            <a:endParaRPr lang="es-ES" sz="1900">
              <a:latin typeface="Times New Roman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361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Slide Background">
            <a:extLst>
              <a:ext uri="{FF2B5EF4-FFF2-40B4-BE49-F238E27FC236}">
                <a16:creationId xmlns:a16="http://schemas.microsoft.com/office/drawing/2014/main" id="{FE1EC756-41E9-4FD6-AD48-EF46A2813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E66F6371-9EA5-9354-29DC-1D07B921F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0E38305-54EB-D2DA-961C-D55F2C3CB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902" y="307447"/>
            <a:ext cx="10693884" cy="1109932"/>
          </a:xfrm>
        </p:spPr>
        <p:txBody>
          <a:bodyPr>
            <a:normAutofit/>
          </a:bodyPr>
          <a:lstStyle/>
          <a:p>
            <a:r>
              <a:rPr lang="en-US" sz="3600" b="1" err="1">
                <a:latin typeface="Times New Roman"/>
                <a:cs typeface="Times New Roman"/>
              </a:rPr>
              <a:t>Planteamiento</a:t>
            </a:r>
            <a:r>
              <a:rPr lang="en-US" sz="3600" b="1">
                <a:latin typeface="Times New Roman"/>
                <a:cs typeface="Times New Roman"/>
              </a:rPr>
              <a:t> del </a:t>
            </a:r>
            <a:r>
              <a:rPr lang="en-US" sz="3600" b="1" err="1">
                <a:latin typeface="Times New Roman"/>
                <a:cs typeface="Times New Roman"/>
              </a:rPr>
              <a:t>Problema</a:t>
            </a:r>
            <a:endParaRPr lang="en-US" sz="3600" b="1">
              <a:latin typeface="Times New Roman"/>
              <a:cs typeface="Times New Roman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6FA74C1-9FE9-932D-50DF-4EE35874BA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76" r="11310" b="2"/>
          <a:stretch/>
        </p:blipFill>
        <p:spPr>
          <a:xfrm>
            <a:off x="1309305" y="2357888"/>
            <a:ext cx="4658588" cy="3775494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DC8251C-452B-3B02-67AF-589FA3359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0509" y="2357888"/>
            <a:ext cx="4265370" cy="390263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s-ES" sz="160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160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17C50C-B64E-B8C9-7DC8-A7B77549AED0}"/>
              </a:ext>
            </a:extLst>
          </p:cNvPr>
          <p:cNvSpPr txBox="1"/>
          <p:nvPr/>
        </p:nvSpPr>
        <p:spPr>
          <a:xfrm>
            <a:off x="6995808" y="2440021"/>
            <a:ext cx="4223425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400">
                <a:cs typeface="Calibri"/>
              </a:rPr>
              <a:t>Tramada tejidos, es una empresa que se dedica a la venta y distribución de prendas confeccionadas por ellos mismos, utilizando materia prima como lo son los hilos de algodón y orlón de industria colombiana.</a:t>
            </a:r>
            <a:endParaRPr lang="es-ES" sz="24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03915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1502B1D-6B3D-E8B7-A1BC-31559B43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s-ES" sz="2800">
                <a:latin typeface="Times New Roman"/>
                <a:cs typeface="Times New Roman"/>
              </a:rPr>
              <a:t>Preguntas para: Administradora </a:t>
            </a:r>
            <a:endParaRPr lang="es-ES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ECD7B867-8157-5092-C875-F2A9E2B3F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630" y="2219323"/>
            <a:ext cx="6002110" cy="408136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MX" sz="1900">
                <a:latin typeface="Times New Roman"/>
                <a:ea typeface="+mn-lt"/>
                <a:cs typeface="+mn-lt"/>
              </a:rPr>
              <a:t>¿Quiénes son los principales usuarios involucrados en la gestión de registros (por ejemplo, personal de almacén, contadores, vendedores)?</a:t>
            </a:r>
            <a:endParaRPr lang="es-MX" sz="1900">
              <a:latin typeface="Times New Roman"/>
              <a:cs typeface="Calibri" panose="020F0502020204030204"/>
            </a:endParaRPr>
          </a:p>
          <a:p>
            <a:r>
              <a:rPr lang="es-MX" sz="1900">
                <a:latin typeface="Times New Roman"/>
                <a:ea typeface="+mn-lt"/>
                <a:cs typeface="+mn-lt"/>
              </a:rPr>
              <a:t>¿Qué roles específicos necesitan acceder y actualizar información en el sistema?</a:t>
            </a:r>
            <a:endParaRPr lang="es-MX" sz="1900">
              <a:latin typeface="Times New Roman"/>
              <a:cs typeface="Calibri"/>
            </a:endParaRPr>
          </a:p>
          <a:p>
            <a:r>
              <a:rPr lang="es-MX" sz="1900">
                <a:latin typeface="Times New Roman"/>
                <a:ea typeface="+mn-lt"/>
                <a:cs typeface="+mn-lt"/>
              </a:rPr>
              <a:t>¿Existen requisitos legales o regulaciones específicas que la empresa debe cumplir en términos de registro y reporte de datos?</a:t>
            </a:r>
            <a:endParaRPr lang="es-MX" sz="1900">
              <a:latin typeface="Times New Roman"/>
              <a:cs typeface="Calibri"/>
            </a:endParaRPr>
          </a:p>
          <a:p>
            <a:r>
              <a:rPr lang="es-MX" sz="190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¿Qué mejoras específicas espera la empresa lograr mediante la implementación de un sistema informático automatizado?</a:t>
            </a:r>
            <a:endParaRPr lang="es-MX" sz="1900">
              <a:solidFill>
                <a:srgbClr val="000000"/>
              </a:solidFill>
              <a:latin typeface="Times New Roman"/>
              <a:cs typeface="Calibri"/>
            </a:endParaRPr>
          </a:p>
          <a:p>
            <a:endParaRPr lang="en-US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3D rendering of game pieces tied together with a rope">
            <a:extLst>
              <a:ext uri="{FF2B5EF4-FFF2-40B4-BE49-F238E27FC236}">
                <a16:creationId xmlns:a16="http://schemas.microsoft.com/office/drawing/2014/main" id="{0B26BCB3-DC05-79AE-4F81-DABD33BB4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03" r="35998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06517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3D rendering of game pieces tied together with a rope">
            <a:extLst>
              <a:ext uri="{FF2B5EF4-FFF2-40B4-BE49-F238E27FC236}">
                <a16:creationId xmlns:a16="http://schemas.microsoft.com/office/drawing/2014/main" id="{FAD9ABFC-832B-4027-1CEE-426C87E323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19" r="33714"/>
          <a:stretch/>
        </p:blipFill>
        <p:spPr>
          <a:xfrm>
            <a:off x="-1" y="-2"/>
            <a:ext cx="4734463" cy="6858002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B5DAF7-9498-7C62-2277-79BDFEC1B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s-ES" sz="4000">
                <a:ea typeface="Calibri Light"/>
                <a:cs typeface="Calibri Light"/>
              </a:rPr>
              <a:t>Preguntas dirigidas a: Dueña de la empresa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E188AB-AF15-E6CB-19F7-A53B13B48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0753" y="2283125"/>
            <a:ext cx="6915110" cy="4345141"/>
          </a:xfrm>
        </p:spPr>
        <p:txBody>
          <a:bodyPr anchor="ctr">
            <a:normAutofit/>
          </a:bodyPr>
          <a:lstStyle/>
          <a:p>
            <a:r>
              <a:rPr lang="es-ES" sz="2200">
                <a:latin typeface="Times New Roman"/>
                <a:ea typeface="Calibri"/>
                <a:cs typeface="Calibri"/>
              </a:rPr>
              <a:t>¿Es la primera vez que accede a que realicen un sistema de información para su empresa?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¿Alguna vez ha sufrido de pérdidas de los registros debido a la toma manual del mismo?</a:t>
            </a:r>
            <a:endParaRPr lang="es-ES"/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¿Considera beneficioso para el registro de inventarios que el sistema maneje distintos tipos de roles de usuarios? 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¿Cómo maneja la empresa el registro para el reporte que debe presentar ante la Cámara de Comercio? 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¿Cuántos empleados tendrían acceso al sistema de información a elaborar? </a:t>
            </a:r>
          </a:p>
          <a:p>
            <a:endParaRPr lang="es-ES" sz="20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14947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684906-2760-2F16-EB33-F9F79F89D3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EAD49F3-3540-DA54-045B-43EB96207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5523922" cy="1624520"/>
          </a:xfrm>
        </p:spPr>
        <p:txBody>
          <a:bodyPr anchor="ctr">
            <a:normAutofit/>
          </a:bodyPr>
          <a:lstStyle/>
          <a:p>
            <a:r>
              <a:rPr lang="es-ES" sz="4000">
                <a:latin typeface="calibri light"/>
                <a:ea typeface="calibri light"/>
                <a:cs typeface="calibri light"/>
              </a:rPr>
              <a:t>Preguntas dirigidas a: Dueña de la empresa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37142D-E168-29B5-19D0-08397AC0C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595" y="2455653"/>
            <a:ext cx="6659734" cy="3900696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z="2200">
                <a:latin typeface="Times New Roman"/>
                <a:ea typeface="Calibri"/>
                <a:cs typeface="Calibri"/>
              </a:rPr>
              <a:t>¿Cuáles serían los principales requerimientos que desease implementar con mayor urgencia?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¿Considera que la empresa se beneficiaría al hacer uso de un sistema de información?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¿Cuántas clasificaciones de hilos de algodón maneja la empresa?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¿Cuántos registros de entrada y salida maneja la empresa mensualmente?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¿Lleva registro de las pérdidas en materia prima y monetaria que ha presentado la empresa? </a:t>
            </a:r>
          </a:p>
        </p:txBody>
      </p:sp>
      <p:pic>
        <p:nvPicPr>
          <p:cNvPr id="5" name="Picture 4" descr="3D rendering of game pieces tied together with a rope">
            <a:extLst>
              <a:ext uri="{FF2B5EF4-FFF2-40B4-BE49-F238E27FC236}">
                <a16:creationId xmlns:a16="http://schemas.microsoft.com/office/drawing/2014/main" id="{A55F0312-221A-8095-90C8-E2CFE0D975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2" r="29927"/>
          <a:stretch/>
        </p:blipFill>
        <p:spPr>
          <a:xfrm>
            <a:off x="7116792" y="1"/>
            <a:ext cx="50820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670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2E2ED4-B2DD-CCFD-5D1B-EAC5E34D7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414BB560-F6DA-178C-F931-52DF84D82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323943A-096F-34D7-D2D3-DA2B05D0CC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8CAEFEF-DDCA-F9A5-E7E6-4061395E0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5523922" cy="1624520"/>
          </a:xfrm>
        </p:spPr>
        <p:txBody>
          <a:bodyPr anchor="ctr">
            <a:normAutofit/>
          </a:bodyPr>
          <a:lstStyle/>
          <a:p>
            <a:r>
              <a:rPr lang="es-ES" sz="4000">
                <a:ea typeface="Calibri Light"/>
                <a:cs typeface="Calibri Light"/>
              </a:rPr>
              <a:t>Preguntas dirigidas a: Operarios</a:t>
            </a:r>
            <a:endParaRPr lang="es-ES" sz="4000" err="1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0B66E9-6041-A8A7-908E-FAF101E71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595" y="2455653"/>
            <a:ext cx="6659734" cy="3900696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z="2200">
                <a:latin typeface="Times New Roman"/>
                <a:ea typeface="Calibri"/>
                <a:cs typeface="Calibri"/>
              </a:rPr>
              <a:t>¿Con que frecuencia se hace compra de insumos?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¿Con que frecuencia se realizan prendas?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¿Cuántos tipos de prendas se manejan?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¿Cuántos tipos de hilo manejan?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¿Cómo calculan el precio de cada hilo? </a:t>
            </a:r>
          </a:p>
        </p:txBody>
      </p:sp>
      <p:pic>
        <p:nvPicPr>
          <p:cNvPr id="5" name="Picture 4" descr="3D rendering of game pieces tied together with a rope">
            <a:extLst>
              <a:ext uri="{FF2B5EF4-FFF2-40B4-BE49-F238E27FC236}">
                <a16:creationId xmlns:a16="http://schemas.microsoft.com/office/drawing/2014/main" id="{DE23BC0F-2CD7-A0AF-3D73-CCD344E3C4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2" r="29927"/>
          <a:stretch/>
        </p:blipFill>
        <p:spPr>
          <a:xfrm>
            <a:off x="7116792" y="1"/>
            <a:ext cx="50820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805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B56ADF-D12A-CC50-E16E-CBCD1CE77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Slide Background">
            <a:extLst>
              <a:ext uri="{FF2B5EF4-FFF2-40B4-BE49-F238E27FC236}">
                <a16:creationId xmlns:a16="http://schemas.microsoft.com/office/drawing/2014/main" id="{B263246D-B076-18C7-ACEB-D0A65B73A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C53C6B6-0802-BDC2-70D2-A44C28556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835A952-B57E-A49A-4288-503534B9F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5523922" cy="1624520"/>
          </a:xfrm>
        </p:spPr>
        <p:txBody>
          <a:bodyPr anchor="ctr">
            <a:normAutofit/>
          </a:bodyPr>
          <a:lstStyle/>
          <a:p>
            <a:r>
              <a:rPr lang="es-ES" sz="4000">
                <a:ea typeface="Calibri Light"/>
                <a:cs typeface="Calibri Light"/>
              </a:rPr>
              <a:t>Preguntas dirigidas a: Operarios</a:t>
            </a:r>
            <a:endParaRPr lang="es-ES" sz="4000" err="1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AC1AD8-E061-1BF0-AEDE-A714E38B3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595" y="2455653"/>
            <a:ext cx="6659734" cy="3900696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z="2200">
                <a:latin typeface="Times New Roman"/>
                <a:ea typeface="Calibri"/>
                <a:cs typeface="Calibri"/>
              </a:rPr>
              <a:t>¿Cómo llevan el registro de las prendas realizadas?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¿Cómo llevan el registro de las prendas vendidas?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¿Se basan en alguna estadística o dato para comprar los insumos?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¿Calculan el material utilizado para una prenda?, si la respuesta es sí justifique. </a:t>
            </a:r>
          </a:p>
          <a:p>
            <a:r>
              <a:rPr lang="es-ES" sz="2200">
                <a:latin typeface="Times New Roman"/>
                <a:ea typeface="Calibri"/>
                <a:cs typeface="Calibri"/>
              </a:rPr>
              <a:t>¿Cuáles son las principales problemáticas que enfrenta al momento de realizar las actividades de la empresa? </a:t>
            </a:r>
          </a:p>
        </p:txBody>
      </p:sp>
      <p:pic>
        <p:nvPicPr>
          <p:cNvPr id="5" name="Picture 4" descr="3D rendering of game pieces tied together with a rope">
            <a:extLst>
              <a:ext uri="{FF2B5EF4-FFF2-40B4-BE49-F238E27FC236}">
                <a16:creationId xmlns:a16="http://schemas.microsoft.com/office/drawing/2014/main" id="{7B087190-214A-46F1-127F-74A2F3BA76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2" r="29927"/>
          <a:stretch/>
        </p:blipFill>
        <p:spPr>
          <a:xfrm>
            <a:off x="7116792" y="1"/>
            <a:ext cx="50820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33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90B689-5745-B4F4-26BD-3C7BE02E2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Slide Background">
            <a:extLst>
              <a:ext uri="{FF2B5EF4-FFF2-40B4-BE49-F238E27FC236}">
                <a16:creationId xmlns:a16="http://schemas.microsoft.com/office/drawing/2014/main" id="{F41EF5B3-7888-BB6F-7018-B80376601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AC57E2E-BB65-EE35-0C32-50867A44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E99306-27BA-C088-A88F-9D0FC042D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902" y="307447"/>
            <a:ext cx="10693884" cy="1109932"/>
          </a:xfrm>
        </p:spPr>
        <p:txBody>
          <a:bodyPr>
            <a:normAutofit/>
          </a:bodyPr>
          <a:lstStyle/>
          <a:p>
            <a:r>
              <a:rPr lang="es-CO" sz="3600" b="1">
                <a:latin typeface="Times New Roman"/>
                <a:cs typeface="Times New Roman"/>
              </a:rPr>
              <a:t>Planteamiento</a:t>
            </a:r>
            <a:r>
              <a:rPr lang="en-US" sz="3600" b="1">
                <a:latin typeface="Times New Roman"/>
                <a:cs typeface="Times New Roman"/>
              </a:rPr>
              <a:t> del </a:t>
            </a:r>
            <a:r>
              <a:rPr lang="es-CO" sz="3600" b="1">
                <a:latin typeface="Times New Roman"/>
                <a:cs typeface="Times New Roman"/>
              </a:rPr>
              <a:t>Problema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F3EC2D8-E848-6E37-8A0E-80B46BF8EF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76" r="11310" b="2"/>
          <a:stretch/>
        </p:blipFill>
        <p:spPr>
          <a:xfrm>
            <a:off x="1309305" y="2357888"/>
            <a:ext cx="4658588" cy="3775494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A570AE-A08F-E0BB-BC8B-AB85832BF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2062" y="2236292"/>
            <a:ext cx="4265370" cy="390263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s-ES" sz="160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1600">
              <a:cs typeface="Calibri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F0F4C6D-9FD7-2857-28D2-0BC5ED578A16}"/>
              </a:ext>
            </a:extLst>
          </p:cNvPr>
          <p:cNvSpPr txBox="1"/>
          <p:nvPr/>
        </p:nvSpPr>
        <p:spPr>
          <a:xfrm>
            <a:off x="6629491" y="1982546"/>
            <a:ext cx="4580106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400">
                <a:cs typeface="Calibri"/>
              </a:rPr>
              <a:t>Una vez realizada el levantamiento de información, damos con una problemática en el orden de los procesos de registro de la compra y venta de los insumos, así mismo del  producto ya realizado, debido a que no se cuenta con una forma ordenada y eficaz de hacer este registro lo que provoca confusión en cuanto a los registros de la empresa, afectando su economía en general.</a:t>
            </a:r>
          </a:p>
        </p:txBody>
      </p:sp>
    </p:spTree>
    <p:extLst>
      <p:ext uri="{BB962C8B-B14F-4D97-AF65-F5344CB8AC3E}">
        <p14:creationId xmlns:p14="http://schemas.microsoft.com/office/powerpoint/2010/main" val="4913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FE1EC756-41E9-4FD6-AD48-EF46A2813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66F6371-9EA5-9354-29DC-1D07B921F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290"/>
            <a:ext cx="12192000" cy="1733407"/>
          </a:xfrm>
          <a:prstGeom prst="rect">
            <a:avLst/>
          </a:prstGeom>
          <a:ln>
            <a:noFill/>
          </a:ln>
          <a:effectLst>
            <a:outerShdw blurRad="254000" dist="381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B42A877-9D27-B8E5-AA84-6482C6EC5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5" y="307447"/>
            <a:ext cx="10693884" cy="1109932"/>
          </a:xfrm>
        </p:spPr>
        <p:txBody>
          <a:bodyPr>
            <a:normAutofit/>
          </a:bodyPr>
          <a:lstStyle/>
          <a:p>
            <a:r>
              <a:rPr lang="es-ES" sz="3600" b="1">
                <a:latin typeface="Times New Roman"/>
                <a:ea typeface="Calibri Light" panose="020F0302020204030204"/>
                <a:cs typeface="Times New Roman"/>
              </a:rPr>
              <a:t>Planteamiento de la pregunta</a:t>
            </a:r>
            <a:endParaRPr lang="es-ES" sz="3600" b="1">
              <a:latin typeface="Times New Roman" panose="02020603050405020304" pitchFamily="18" charset="0"/>
              <a:ea typeface="Calibri Light" panose="020F0302020204030204"/>
              <a:cs typeface="Times New Roman" panose="02020603050405020304" pitchFamily="18" charset="0"/>
            </a:endParaRPr>
          </a:p>
        </p:txBody>
      </p:sp>
      <p:pic>
        <p:nvPicPr>
          <p:cNvPr id="7" name="Graphic 6" descr="Quitar diccionario">
            <a:extLst>
              <a:ext uri="{FF2B5EF4-FFF2-40B4-BE49-F238E27FC236}">
                <a16:creationId xmlns:a16="http://schemas.microsoft.com/office/drawing/2014/main" id="{3A667024-ACAD-E3CE-F98B-D8E0490E2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50852" y="2357888"/>
            <a:ext cx="3775494" cy="3775494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CFBF44-2E00-A36D-9262-38C2D1720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7981" y="2242869"/>
            <a:ext cx="4265370" cy="390263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s-MX">
                <a:latin typeface="Times New Roman"/>
                <a:cs typeface="Times New Roman"/>
              </a:rPr>
              <a:t>¿Cómo se puede mejorar la eficiencia y precisión de los procesos de registro mediante la implementación de un sistema de información?</a:t>
            </a:r>
            <a:endParaRPr lang="es-E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02167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2537A4-F413-0E59-B3A6-12CDB79C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355265" cy="1616203"/>
          </a:xfrm>
        </p:spPr>
        <p:txBody>
          <a:bodyPr anchor="b">
            <a:normAutofit/>
          </a:bodyPr>
          <a:lstStyle/>
          <a:p>
            <a:r>
              <a:rPr lang="es-ES" sz="4000" b="1">
                <a:latin typeface="Times New Roman"/>
                <a:ea typeface="Calibri Light" panose="020F0302020204030204"/>
                <a:cs typeface="Times New Roman"/>
              </a:rPr>
              <a:t>Objetivo general 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D48FF8-EA4E-8A8B-03A9-50C2F2322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2" y="2533476"/>
            <a:ext cx="4355265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s-ES">
                <a:latin typeface="Times New Roman"/>
                <a:ea typeface="Calibri"/>
                <a:cs typeface="Times New Roman"/>
              </a:rPr>
              <a:t>Implementar un sistema de información con el fin de solucionar los problemas de eficiencia en el registro de compra y venta en la empresa tramada tejidos.</a:t>
            </a:r>
            <a:endParaRPr lang="es-ES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  <p:pic>
        <p:nvPicPr>
          <p:cNvPr id="14" name="Picture 4" descr="Lupa resalta un rendimiento económico decreciente">
            <a:extLst>
              <a:ext uri="{FF2B5EF4-FFF2-40B4-BE49-F238E27FC236}">
                <a16:creationId xmlns:a16="http://schemas.microsoft.com/office/drawing/2014/main" id="{199B32E4-34B4-4D24-70B3-66A1FDA488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1" r="35615" b="-1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sp>
        <p:nvSpPr>
          <p:cNvPr id="16" name="Rectangle 8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369424" y="3028872"/>
            <a:ext cx="1559464" cy="6106313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57000">
                <a:schemeClr val="accent5">
                  <a:lumMod val="60000"/>
                  <a:lumOff val="40000"/>
                  <a:alpha val="0"/>
                </a:schemeClr>
              </a:gs>
            </a:gsLst>
            <a:lin ang="11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9C3A50E9-9119-7BC3-083B-2D84CCC78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15441" y="-3760"/>
            <a:ext cx="2176557" cy="6857999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40000">
                <a:schemeClr val="accent2">
                  <a:alpha val="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6096000" y="5502302"/>
            <a:ext cx="6106314" cy="135945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9000"/>
                </a:schemeClr>
              </a:gs>
              <a:gs pos="38000">
                <a:schemeClr val="accent5">
                  <a:lumMod val="60000"/>
                  <a:lumOff val="40000"/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26892" y="2939627"/>
            <a:ext cx="3162908" cy="3914612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67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8C83DC-D19A-77B3-DF64-7D3B35047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3600" b="1">
                <a:latin typeface="Times New Roman"/>
                <a:ea typeface="Calibri Light" panose="020F0302020204030204"/>
                <a:cs typeface="Times New Roman"/>
              </a:rPr>
              <a:t>Objetivos específicos 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186C8F59-3EDE-7720-0D98-A4C33FB80A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9963868"/>
              </p:ext>
            </p:extLst>
          </p:nvPr>
        </p:nvGraphicFramePr>
        <p:xfrm>
          <a:off x="910771" y="17984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6585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54155A-9F5E-F29F-6CFF-8D68DEC0E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806" y="166297"/>
            <a:ext cx="3455821" cy="954845"/>
          </a:xfrm>
        </p:spPr>
        <p:txBody>
          <a:bodyPr anchor="b">
            <a:normAutofit/>
          </a:bodyPr>
          <a:lstStyle/>
          <a:p>
            <a:r>
              <a:rPr lang="es-ES" sz="3600" b="1">
                <a:latin typeface="Times New Roman"/>
                <a:ea typeface="Calibri Light" panose="020F0302020204030204"/>
                <a:cs typeface="Times New Roman"/>
              </a:rPr>
              <a:t>Justificación</a:t>
            </a:r>
            <a:r>
              <a:rPr lang="es-ES" sz="3600">
                <a:latin typeface="Times New Roman"/>
                <a:ea typeface="Calibri Light" panose="020F0302020204030204"/>
                <a:cs typeface="Times New Roman"/>
              </a:rPr>
              <a:t> 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A5BD54-F08C-7B17-1794-C14BE6B4A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937" y="1210759"/>
            <a:ext cx="4526321" cy="344783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s-ES" sz="2400">
                <a:latin typeface="Times New Roman"/>
                <a:ea typeface="Calibri"/>
                <a:cs typeface="Times New Roman"/>
              </a:rPr>
              <a:t>En base al levantamiento de información y el análisis realizado sobre este, centrando la problemática en los procesos de registro de los insumos y prendas, lo cual retrasa las actividades de la empresa, como lo son la distribución de prendas a clientes al por mayor y al detal.</a:t>
            </a:r>
          </a:p>
          <a:p>
            <a:pPr marL="0" indent="0">
              <a:buNone/>
            </a:pPr>
            <a:r>
              <a:rPr lang="es-ES" sz="2400">
                <a:latin typeface="Times New Roman"/>
                <a:ea typeface="Calibri"/>
                <a:cs typeface="Times New Roman"/>
              </a:rPr>
              <a:t>En pro de solucionar dichos requerimientos se es necesario implementar un sistema de información que permita gestionar los procesos de registro, mediante el desarrollo de un inventario. </a:t>
            </a:r>
            <a:endParaRPr lang="es-ES" sz="240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  <p:pic>
        <p:nvPicPr>
          <p:cNvPr id="5" name="Picture 4" descr="Rollos de planos">
            <a:extLst>
              <a:ext uri="{FF2B5EF4-FFF2-40B4-BE49-F238E27FC236}">
                <a16:creationId xmlns:a16="http://schemas.microsoft.com/office/drawing/2014/main" id="{2301BE12-6B20-B59E-5728-9018F4CEA3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44" r="-1" b="-1"/>
          <a:stretch/>
        </p:blipFill>
        <p:spPr>
          <a:xfrm>
            <a:off x="4945615" y="10"/>
            <a:ext cx="7119384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A5AFD70F-20E3-55D2-E154-7D4FACFBB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FBDB812-268E-7EC5-B48A-752271816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DA30E18-AA70-D998-AAFC-727CB0367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1322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653B231-CE02-4755-FC34-E7AF67B01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719" y="804100"/>
            <a:ext cx="3111013" cy="5583126"/>
          </a:xfrm>
        </p:spPr>
        <p:txBody>
          <a:bodyPr>
            <a:normAutofit/>
          </a:bodyPr>
          <a:lstStyle/>
          <a:p>
            <a:pPr algn="r"/>
            <a:r>
              <a:rPr lang="es-ES" sz="3600" b="1">
                <a:latin typeface="Times New Roman"/>
                <a:cs typeface="Times New Roman"/>
              </a:rPr>
              <a:t>Justificación </a:t>
            </a:r>
            <a:endParaRPr lang="es-ES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Marcador de contenido 2">
            <a:extLst>
              <a:ext uri="{FF2B5EF4-FFF2-40B4-BE49-F238E27FC236}">
                <a16:creationId xmlns:a16="http://schemas.microsoft.com/office/drawing/2014/main" id="{2E39FF12-563B-AF36-EE5A-F4194EA1BE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3298819"/>
              </p:ext>
            </p:extLst>
          </p:nvPr>
        </p:nvGraphicFramePr>
        <p:xfrm>
          <a:off x="5194260" y="737425"/>
          <a:ext cx="6578640" cy="6122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1066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D3E33C-2CBC-2D56-CCFD-CDC72FFC5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741391"/>
            <a:ext cx="4491821" cy="1616203"/>
          </a:xfrm>
        </p:spPr>
        <p:txBody>
          <a:bodyPr anchor="b">
            <a:normAutofit/>
          </a:bodyPr>
          <a:lstStyle/>
          <a:p>
            <a:r>
              <a:rPr lang="es-ES" sz="3200" b="1">
                <a:latin typeface="Times New Roman"/>
                <a:cs typeface="Times New Roman"/>
              </a:rPr>
              <a:t>Alcance y delimitación</a:t>
            </a:r>
          </a:p>
        </p:txBody>
      </p:sp>
      <p:pic>
        <p:nvPicPr>
          <p:cNvPr id="19" name="Picture 4" descr="Rollos de hilo de colores">
            <a:extLst>
              <a:ext uri="{FF2B5EF4-FFF2-40B4-BE49-F238E27FC236}">
                <a16:creationId xmlns:a16="http://schemas.microsoft.com/office/drawing/2014/main" id="{59DF9034-7460-E0F3-3D16-2D904D6E7C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49" r="14440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20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242A41-CAC7-70AD-59A3-3B98BA054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8" y="2533476"/>
            <a:ext cx="4491820" cy="34478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s-MX" sz="2400">
                <a:latin typeface="Times New Roman"/>
                <a:cs typeface="Times New Roman"/>
              </a:rPr>
              <a:t>Alcance:</a:t>
            </a:r>
          </a:p>
          <a:p>
            <a:pPr marL="0" indent="0">
              <a:buNone/>
            </a:pPr>
            <a:r>
              <a:rPr lang="es-MX" sz="2400">
                <a:latin typeface="Times New Roman"/>
                <a:cs typeface="Times New Roman"/>
              </a:rPr>
              <a:t>El sistema de información a crear se realizará para la empresa tramada de tejidos. Se desarrollará en el tiempo de formación, este apoyará el área de inventario.</a:t>
            </a:r>
            <a:endParaRPr lang="es-MX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3882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24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Tema de Office</vt:lpstr>
      <vt:lpstr>Tejidos Tramada</vt:lpstr>
      <vt:lpstr>Planteamiento del Problema</vt:lpstr>
      <vt:lpstr>Planteamiento del Problema</vt:lpstr>
      <vt:lpstr>Planteamiento de la pregunta</vt:lpstr>
      <vt:lpstr>Objetivo general </vt:lpstr>
      <vt:lpstr>Objetivos específicos </vt:lpstr>
      <vt:lpstr>Justificación </vt:lpstr>
      <vt:lpstr>Justificación </vt:lpstr>
      <vt:lpstr>Alcance y delimitación</vt:lpstr>
      <vt:lpstr>Alcance y delimitación</vt:lpstr>
      <vt:lpstr>Técnicas</vt:lpstr>
      <vt:lpstr>Instrumentos</vt:lpstr>
      <vt:lpstr>Metodología</vt:lpstr>
      <vt:lpstr>Roles </vt:lpstr>
      <vt:lpstr>Preguntas Jesús García dirigidas a la propietaria </vt:lpstr>
      <vt:lpstr>Preguntas Jesús García dirigidas a la propietaria </vt:lpstr>
      <vt:lpstr>Preguntas para Administradora</vt:lpstr>
      <vt:lpstr>Preguntas para Administradora</vt:lpstr>
      <vt:lpstr>Preguntas para: Administradora </vt:lpstr>
      <vt:lpstr>Preguntas para: Administradora </vt:lpstr>
      <vt:lpstr>Preguntas dirigidas a: Dueña de la empresa</vt:lpstr>
      <vt:lpstr>Preguntas dirigidas a: Dueña de la empresa</vt:lpstr>
      <vt:lpstr>Preguntas dirigidas a: Operarios</vt:lpstr>
      <vt:lpstr>Preguntas dirigidas a: Operarios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revision>1</cp:revision>
  <dcterms:created xsi:type="dcterms:W3CDTF">2023-12-03T17:36:18Z</dcterms:created>
  <dcterms:modified xsi:type="dcterms:W3CDTF">2024-02-05T21:12:23Z</dcterms:modified>
</cp:coreProperties>
</file>

<file path=docProps/thumbnail.jpeg>
</file>